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heme/themeOverride2.xml" ContentType="application/vnd.openxmlformats-officedocument.themeOverr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291" r:id="rId1"/>
  </p:sldMasterIdLst>
  <p:notesMasterIdLst>
    <p:notesMasterId r:id="rId61"/>
  </p:notesMasterIdLst>
  <p:handoutMasterIdLst>
    <p:handoutMasterId r:id="rId62"/>
  </p:handoutMasterIdLst>
  <p:sldIdLst>
    <p:sldId id="294" r:id="rId2"/>
    <p:sldId id="282" r:id="rId3"/>
    <p:sldId id="337" r:id="rId4"/>
    <p:sldId id="314" r:id="rId5"/>
    <p:sldId id="302" r:id="rId6"/>
    <p:sldId id="297" r:id="rId7"/>
    <p:sldId id="311" r:id="rId8"/>
    <p:sldId id="336" r:id="rId9"/>
    <p:sldId id="329" r:id="rId10"/>
    <p:sldId id="338" r:id="rId11"/>
    <p:sldId id="313" r:id="rId12"/>
    <p:sldId id="295" r:id="rId13"/>
    <p:sldId id="326" r:id="rId14"/>
    <p:sldId id="298" r:id="rId15"/>
    <p:sldId id="315" r:id="rId16"/>
    <p:sldId id="291" r:id="rId17"/>
    <p:sldId id="350" r:id="rId18"/>
    <p:sldId id="260" r:id="rId19"/>
    <p:sldId id="310" r:id="rId20"/>
    <p:sldId id="283" r:id="rId21"/>
    <p:sldId id="308" r:id="rId22"/>
    <p:sldId id="316" r:id="rId23"/>
    <p:sldId id="318" r:id="rId24"/>
    <p:sldId id="320" r:id="rId25"/>
    <p:sldId id="321" r:id="rId26"/>
    <p:sldId id="339" r:id="rId27"/>
    <p:sldId id="309" r:id="rId28"/>
    <p:sldId id="261" r:id="rId29"/>
    <p:sldId id="324" r:id="rId30"/>
    <p:sldId id="280" r:id="rId31"/>
    <p:sldId id="264" r:id="rId32"/>
    <p:sldId id="265" r:id="rId33"/>
    <p:sldId id="322" r:id="rId34"/>
    <p:sldId id="285" r:id="rId35"/>
    <p:sldId id="269" r:id="rId36"/>
    <p:sldId id="286" r:id="rId37"/>
    <p:sldId id="266" r:id="rId38"/>
    <p:sldId id="268" r:id="rId39"/>
    <p:sldId id="288" r:id="rId40"/>
    <p:sldId id="287" r:id="rId41"/>
    <p:sldId id="304" r:id="rId42"/>
    <p:sldId id="323" r:id="rId43"/>
    <p:sldId id="271" r:id="rId44"/>
    <p:sldId id="272" r:id="rId45"/>
    <p:sldId id="279" r:id="rId46"/>
    <p:sldId id="325" r:id="rId47"/>
    <p:sldId id="274" r:id="rId48"/>
    <p:sldId id="275" r:id="rId49"/>
    <p:sldId id="259" r:id="rId50"/>
    <p:sldId id="305" r:id="rId51"/>
    <p:sldId id="289" r:id="rId52"/>
    <p:sldId id="340" r:id="rId53"/>
    <p:sldId id="348" r:id="rId54"/>
    <p:sldId id="341" r:id="rId55"/>
    <p:sldId id="342" r:id="rId56"/>
    <p:sldId id="343" r:id="rId57"/>
    <p:sldId id="349" r:id="rId58"/>
    <p:sldId id="344" r:id="rId59"/>
    <p:sldId id="345" r:id="rId60"/>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ooke Moore" initials="BM" lastIdx="1" clrIdx="0">
    <p:extLst>
      <p:ext uri="{19B8F6BF-5375-455C-9EA6-DF929625EA0E}">
        <p15:presenceInfo xmlns:p15="http://schemas.microsoft.com/office/powerpoint/2012/main" userId="S::bmoore@reithandassociates.onmicrosoft.com::c7794b86-1260-4c33-bf0a-9312894f60f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E0E6"/>
    <a:srgbClr val="CC9900"/>
    <a:srgbClr val="7A5100"/>
    <a:srgbClr val="996600"/>
    <a:srgbClr val="996633"/>
    <a:srgbClr val="003D79"/>
    <a:srgbClr val="ABD03A"/>
    <a:srgbClr val="FF9900"/>
    <a:srgbClr val="663300"/>
    <a:srgbClr val="FFFF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94" d="100"/>
          <a:sy n="94" d="100"/>
        </p:scale>
        <p:origin x="462" y="4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61E062-F1EA-4F6D-BF21-060035900BE4}" type="doc">
      <dgm:prSet loTypeId="urn:microsoft.com/office/officeart/2005/8/layout/list1" loCatId="list" qsTypeId="urn:microsoft.com/office/officeart/2005/8/quickstyle/3d2" qsCatId="3D" csTypeId="urn:microsoft.com/office/officeart/2005/8/colors/accent0_3" csCatId="mainScheme" phldr="1"/>
      <dgm:spPr/>
      <dgm:t>
        <a:bodyPr/>
        <a:lstStyle/>
        <a:p>
          <a:endParaRPr lang="en-US"/>
        </a:p>
      </dgm:t>
    </dgm:pt>
    <dgm:pt modelId="{5C74F5A7-DE0A-4FF7-B1B2-EFCAEB0A5EAF}">
      <dgm:prSet/>
      <dgm:spPr>
        <a:solidFill>
          <a:srgbClr val="009999"/>
        </a:solidFill>
      </dgm:spPr>
      <dgm:t>
        <a:bodyPr/>
        <a:lstStyle/>
        <a:p>
          <a:r>
            <a:rPr lang="en-US" b="1" dirty="0"/>
            <a:t>IDEAL CLIENT</a:t>
          </a:r>
          <a:endParaRPr lang="en-US" dirty="0"/>
        </a:p>
      </dgm:t>
    </dgm:pt>
    <dgm:pt modelId="{4C49DC59-C7D7-4A90-A499-5FDD4F12579F}" type="parTrans" cxnId="{849DEF46-2DD6-4A7E-9390-4A9A38A4CDCB}">
      <dgm:prSet/>
      <dgm:spPr/>
      <dgm:t>
        <a:bodyPr/>
        <a:lstStyle/>
        <a:p>
          <a:endParaRPr lang="en-US"/>
        </a:p>
      </dgm:t>
    </dgm:pt>
    <dgm:pt modelId="{53B48C65-FF90-44E2-809A-6E32D42DBC93}" type="sibTrans" cxnId="{849DEF46-2DD6-4A7E-9390-4A9A38A4CDCB}">
      <dgm:prSet/>
      <dgm:spPr/>
      <dgm:t>
        <a:bodyPr/>
        <a:lstStyle/>
        <a:p>
          <a:endParaRPr lang="en-US"/>
        </a:p>
      </dgm:t>
    </dgm:pt>
    <dgm:pt modelId="{FFA091A4-0053-41DB-9D17-E3C90B63C084}">
      <dgm:prSet custT="1"/>
      <dgm:spPr>
        <a:solidFill>
          <a:schemeClr val="bg1">
            <a:lumMod val="95000"/>
            <a:alpha val="90000"/>
          </a:schemeClr>
        </a:solidFill>
      </dgm:spPr>
      <dgm:t>
        <a:bodyPr/>
        <a:lstStyle/>
        <a:p>
          <a:r>
            <a:rPr lang="en-US" sz="2000" b="1" dirty="0"/>
            <a:t>BRAND VIEW</a:t>
          </a:r>
        </a:p>
      </dgm:t>
    </dgm:pt>
    <dgm:pt modelId="{596E87A8-B44B-480B-9A6E-9A9956D7A468}" type="parTrans" cxnId="{4344BCB5-27DF-4264-AE24-5690B6CB16EB}">
      <dgm:prSet/>
      <dgm:spPr/>
      <dgm:t>
        <a:bodyPr/>
        <a:lstStyle/>
        <a:p>
          <a:endParaRPr lang="en-US"/>
        </a:p>
      </dgm:t>
    </dgm:pt>
    <dgm:pt modelId="{4BDFD815-3F6F-45A4-B317-55F87F77458B}" type="sibTrans" cxnId="{4344BCB5-27DF-4264-AE24-5690B6CB16EB}">
      <dgm:prSet/>
      <dgm:spPr/>
      <dgm:t>
        <a:bodyPr/>
        <a:lstStyle/>
        <a:p>
          <a:endParaRPr lang="en-US"/>
        </a:p>
      </dgm:t>
    </dgm:pt>
    <dgm:pt modelId="{6D7D9E87-989D-4E8E-B846-26F1966819DF}">
      <dgm:prSet custT="1"/>
      <dgm:spPr>
        <a:solidFill>
          <a:schemeClr val="bg1">
            <a:lumMod val="95000"/>
            <a:alpha val="90000"/>
          </a:schemeClr>
        </a:solidFill>
      </dgm:spPr>
      <dgm:t>
        <a:bodyPr/>
        <a:lstStyle/>
        <a:p>
          <a:r>
            <a:rPr lang="en-US" sz="2000" b="1" dirty="0"/>
            <a:t>SIMPLISTIC ASSESSMENT</a:t>
          </a:r>
        </a:p>
      </dgm:t>
    </dgm:pt>
    <dgm:pt modelId="{49E7EAB4-37EB-4866-92C2-68C10B738878}" type="parTrans" cxnId="{BD2C3030-B33D-4F89-85EE-E327667733C7}">
      <dgm:prSet/>
      <dgm:spPr/>
      <dgm:t>
        <a:bodyPr/>
        <a:lstStyle/>
        <a:p>
          <a:endParaRPr lang="en-US"/>
        </a:p>
      </dgm:t>
    </dgm:pt>
    <dgm:pt modelId="{BC52D559-4DB0-4A7A-9127-D952C4619947}" type="sibTrans" cxnId="{BD2C3030-B33D-4F89-85EE-E327667733C7}">
      <dgm:prSet/>
      <dgm:spPr/>
      <dgm:t>
        <a:bodyPr/>
        <a:lstStyle/>
        <a:p>
          <a:endParaRPr lang="en-US"/>
        </a:p>
      </dgm:t>
    </dgm:pt>
    <dgm:pt modelId="{3BB67BDC-DE5E-4E53-8844-FF1359452F4F}">
      <dgm:prSet/>
      <dgm:spPr>
        <a:solidFill>
          <a:srgbClr val="008080"/>
        </a:solidFill>
      </dgm:spPr>
      <dgm:t>
        <a:bodyPr/>
        <a:lstStyle/>
        <a:p>
          <a:r>
            <a:rPr lang="en-US" b="1" dirty="0"/>
            <a:t>CLIENT SELECTION</a:t>
          </a:r>
          <a:endParaRPr lang="en-US" dirty="0"/>
        </a:p>
      </dgm:t>
    </dgm:pt>
    <dgm:pt modelId="{64CCD523-EF0D-4282-94D1-74D67266DD7F}" type="parTrans" cxnId="{7E32A7C8-99B5-47D7-A484-1C6AA6170C66}">
      <dgm:prSet/>
      <dgm:spPr/>
      <dgm:t>
        <a:bodyPr/>
        <a:lstStyle/>
        <a:p>
          <a:endParaRPr lang="en-US"/>
        </a:p>
      </dgm:t>
    </dgm:pt>
    <dgm:pt modelId="{85ED1B10-F56E-4059-8746-01E1E5CB23C0}" type="sibTrans" cxnId="{7E32A7C8-99B5-47D7-A484-1C6AA6170C66}">
      <dgm:prSet/>
      <dgm:spPr/>
      <dgm:t>
        <a:bodyPr/>
        <a:lstStyle/>
        <a:p>
          <a:endParaRPr lang="en-US"/>
        </a:p>
      </dgm:t>
    </dgm:pt>
    <dgm:pt modelId="{3D462E52-2825-45FF-A42A-BD6E777A246E}">
      <dgm:prSet custT="1"/>
      <dgm:spPr>
        <a:solidFill>
          <a:schemeClr val="bg1">
            <a:lumMod val="95000"/>
            <a:alpha val="90000"/>
          </a:schemeClr>
        </a:solidFill>
      </dgm:spPr>
      <dgm:t>
        <a:bodyPr/>
        <a:lstStyle/>
        <a:p>
          <a:r>
            <a:rPr lang="en-US" sz="2000" b="1" dirty="0"/>
            <a:t>RIGHT FIT</a:t>
          </a:r>
        </a:p>
      </dgm:t>
    </dgm:pt>
    <dgm:pt modelId="{F4B11F83-9F68-49C4-AD6D-21B1AC816175}" type="parTrans" cxnId="{93A80F73-B079-4510-9159-9C635FA04017}">
      <dgm:prSet/>
      <dgm:spPr/>
      <dgm:t>
        <a:bodyPr/>
        <a:lstStyle/>
        <a:p>
          <a:endParaRPr lang="en-US"/>
        </a:p>
      </dgm:t>
    </dgm:pt>
    <dgm:pt modelId="{63570B9A-3FD9-40F6-8A0B-196C560452C6}" type="sibTrans" cxnId="{93A80F73-B079-4510-9159-9C635FA04017}">
      <dgm:prSet/>
      <dgm:spPr/>
      <dgm:t>
        <a:bodyPr/>
        <a:lstStyle/>
        <a:p>
          <a:endParaRPr lang="en-US"/>
        </a:p>
      </dgm:t>
    </dgm:pt>
    <dgm:pt modelId="{92BA62E1-2AF2-4CFC-8A5B-FB78828C4CED}">
      <dgm:prSet custT="1"/>
      <dgm:spPr>
        <a:solidFill>
          <a:schemeClr val="bg1">
            <a:lumMod val="95000"/>
            <a:alpha val="90000"/>
          </a:schemeClr>
        </a:solidFill>
      </dgm:spPr>
      <dgm:t>
        <a:bodyPr/>
        <a:lstStyle/>
        <a:p>
          <a:r>
            <a:rPr lang="en-US" sz="2000" b="1" dirty="0"/>
            <a:t>MORE OF YOUR FAVOURITE</a:t>
          </a:r>
        </a:p>
      </dgm:t>
    </dgm:pt>
    <dgm:pt modelId="{7113645D-C02B-44A0-9923-F3F11BAF5145}" type="parTrans" cxnId="{5EB43D59-E61A-4B06-8903-BD9FF2767710}">
      <dgm:prSet/>
      <dgm:spPr/>
      <dgm:t>
        <a:bodyPr/>
        <a:lstStyle/>
        <a:p>
          <a:endParaRPr lang="en-US"/>
        </a:p>
      </dgm:t>
    </dgm:pt>
    <dgm:pt modelId="{2A457149-1DF9-46C3-A7E1-34D8F51441E3}" type="sibTrans" cxnId="{5EB43D59-E61A-4B06-8903-BD9FF2767710}">
      <dgm:prSet/>
      <dgm:spPr/>
      <dgm:t>
        <a:bodyPr/>
        <a:lstStyle/>
        <a:p>
          <a:endParaRPr lang="en-US"/>
        </a:p>
      </dgm:t>
    </dgm:pt>
    <dgm:pt modelId="{AC7301D0-984E-45CF-B066-253B564C3B24}">
      <dgm:prSet custT="1"/>
      <dgm:spPr>
        <a:solidFill>
          <a:schemeClr val="bg1">
            <a:lumMod val="95000"/>
            <a:alpha val="90000"/>
          </a:schemeClr>
        </a:solidFill>
      </dgm:spPr>
      <dgm:t>
        <a:bodyPr/>
        <a:lstStyle/>
        <a:p>
          <a:r>
            <a:rPr lang="en-US" sz="2000" b="1" dirty="0"/>
            <a:t>RETURNS VS </a:t>
          </a:r>
          <a:r>
            <a:rPr lang="en-US" sz="2000" b="1" u="sng" dirty="0"/>
            <a:t>NOT</a:t>
          </a:r>
          <a:r>
            <a:rPr lang="en-US" sz="2000" b="1" dirty="0"/>
            <a:t> ALWAYS A FIT</a:t>
          </a:r>
        </a:p>
      </dgm:t>
    </dgm:pt>
    <dgm:pt modelId="{F798B85F-096B-4032-8B50-0B2C1488CB27}" type="parTrans" cxnId="{76EB5FC7-D1F5-478D-B284-5CA35EBEEECB}">
      <dgm:prSet/>
      <dgm:spPr/>
      <dgm:t>
        <a:bodyPr/>
        <a:lstStyle/>
        <a:p>
          <a:endParaRPr lang="en-US"/>
        </a:p>
      </dgm:t>
    </dgm:pt>
    <dgm:pt modelId="{96A197E9-77A4-4CC6-8DC2-CB016ADC320F}" type="sibTrans" cxnId="{76EB5FC7-D1F5-478D-B284-5CA35EBEEECB}">
      <dgm:prSet/>
      <dgm:spPr/>
      <dgm:t>
        <a:bodyPr/>
        <a:lstStyle/>
        <a:p>
          <a:endParaRPr lang="en-US"/>
        </a:p>
      </dgm:t>
    </dgm:pt>
    <dgm:pt modelId="{F33471D2-56E2-4D08-835A-E88B2FBF6C1A}">
      <dgm:prSet/>
      <dgm:spPr>
        <a:solidFill>
          <a:srgbClr val="006666"/>
        </a:solidFill>
      </dgm:spPr>
      <dgm:t>
        <a:bodyPr/>
        <a:lstStyle/>
        <a:p>
          <a:r>
            <a:rPr lang="en-US" b="1" i="0" baseline="0" dirty="0"/>
            <a:t>QUALITY VS. QUANTITY</a:t>
          </a:r>
          <a:endParaRPr lang="en-US" dirty="0"/>
        </a:p>
      </dgm:t>
    </dgm:pt>
    <dgm:pt modelId="{E1597F2D-9992-435F-9850-433E43722B0F}" type="parTrans" cxnId="{66CE2643-0C89-4560-A32B-3CFE8AD78BDD}">
      <dgm:prSet/>
      <dgm:spPr/>
      <dgm:t>
        <a:bodyPr/>
        <a:lstStyle/>
        <a:p>
          <a:endParaRPr lang="en-US"/>
        </a:p>
      </dgm:t>
    </dgm:pt>
    <dgm:pt modelId="{E565BE9E-0B3B-4D3E-AE91-E2D2157D4035}" type="sibTrans" cxnId="{66CE2643-0C89-4560-A32B-3CFE8AD78BDD}">
      <dgm:prSet/>
      <dgm:spPr/>
      <dgm:t>
        <a:bodyPr/>
        <a:lstStyle/>
        <a:p>
          <a:endParaRPr lang="en-US"/>
        </a:p>
      </dgm:t>
    </dgm:pt>
    <dgm:pt modelId="{5C4F8DEC-CE28-4C11-90E7-C95BC767C4F5}">
      <dgm:prSet custT="1"/>
      <dgm:spPr>
        <a:solidFill>
          <a:schemeClr val="bg1">
            <a:lumMod val="95000"/>
            <a:alpha val="90000"/>
          </a:schemeClr>
        </a:solidFill>
      </dgm:spPr>
      <dgm:t>
        <a:bodyPr/>
        <a:lstStyle/>
        <a:p>
          <a:r>
            <a:rPr lang="en-US" sz="2000" b="1" i="0" baseline="0" dirty="0"/>
            <a:t>GRATITUDE = ABUNDANCE</a:t>
          </a:r>
          <a:endParaRPr lang="en-US" sz="2000" b="1" dirty="0"/>
        </a:p>
      </dgm:t>
    </dgm:pt>
    <dgm:pt modelId="{25591B5B-5742-47D9-9D93-C7A018FAE29C}" type="parTrans" cxnId="{52CF4060-3C46-49E7-8680-06A21F07D6B4}">
      <dgm:prSet/>
      <dgm:spPr/>
      <dgm:t>
        <a:bodyPr/>
        <a:lstStyle/>
        <a:p>
          <a:endParaRPr lang="en-US"/>
        </a:p>
      </dgm:t>
    </dgm:pt>
    <dgm:pt modelId="{28E291B8-C236-491F-8377-AF919F011BD5}" type="sibTrans" cxnId="{52CF4060-3C46-49E7-8680-06A21F07D6B4}">
      <dgm:prSet/>
      <dgm:spPr/>
      <dgm:t>
        <a:bodyPr/>
        <a:lstStyle/>
        <a:p>
          <a:endParaRPr lang="en-US"/>
        </a:p>
      </dgm:t>
    </dgm:pt>
    <dgm:pt modelId="{D39A1BA3-3C0B-4BDD-9EF9-78A90608E46F}" type="pres">
      <dgm:prSet presAssocID="{3661E062-F1EA-4F6D-BF21-060035900BE4}" presName="linear" presStyleCnt="0">
        <dgm:presLayoutVars>
          <dgm:dir/>
          <dgm:animLvl val="lvl"/>
          <dgm:resizeHandles val="exact"/>
        </dgm:presLayoutVars>
      </dgm:prSet>
      <dgm:spPr/>
    </dgm:pt>
    <dgm:pt modelId="{9F3C55F8-CC27-41B6-9F5E-91863CDFE0AB}" type="pres">
      <dgm:prSet presAssocID="{5C74F5A7-DE0A-4FF7-B1B2-EFCAEB0A5EAF}" presName="parentLin" presStyleCnt="0"/>
      <dgm:spPr/>
    </dgm:pt>
    <dgm:pt modelId="{0D425BF5-2E43-45FC-BA83-16C70BF0B57F}" type="pres">
      <dgm:prSet presAssocID="{5C74F5A7-DE0A-4FF7-B1B2-EFCAEB0A5EAF}" presName="parentLeftMargin" presStyleLbl="node1" presStyleIdx="0" presStyleCnt="3"/>
      <dgm:spPr/>
    </dgm:pt>
    <dgm:pt modelId="{B0305586-D064-484A-BD64-1D6427B81260}" type="pres">
      <dgm:prSet presAssocID="{5C74F5A7-DE0A-4FF7-B1B2-EFCAEB0A5EAF}" presName="parentText" presStyleLbl="node1" presStyleIdx="0" presStyleCnt="3">
        <dgm:presLayoutVars>
          <dgm:chMax val="0"/>
          <dgm:bulletEnabled val="1"/>
        </dgm:presLayoutVars>
      </dgm:prSet>
      <dgm:spPr/>
    </dgm:pt>
    <dgm:pt modelId="{E0BBAE2E-09D3-4A0B-B8EC-A320EC1C0BA9}" type="pres">
      <dgm:prSet presAssocID="{5C74F5A7-DE0A-4FF7-B1B2-EFCAEB0A5EAF}" presName="negativeSpace" presStyleCnt="0"/>
      <dgm:spPr/>
    </dgm:pt>
    <dgm:pt modelId="{AFF627D7-8D7D-4071-9F0F-5D481EFC42D6}" type="pres">
      <dgm:prSet presAssocID="{5C74F5A7-DE0A-4FF7-B1B2-EFCAEB0A5EAF}" presName="childText" presStyleLbl="conFgAcc1" presStyleIdx="0" presStyleCnt="3">
        <dgm:presLayoutVars>
          <dgm:bulletEnabled val="1"/>
        </dgm:presLayoutVars>
      </dgm:prSet>
      <dgm:spPr/>
    </dgm:pt>
    <dgm:pt modelId="{007F3D96-D874-484F-B5B2-28C9AB2F7897}" type="pres">
      <dgm:prSet presAssocID="{53B48C65-FF90-44E2-809A-6E32D42DBC93}" presName="spaceBetweenRectangles" presStyleCnt="0"/>
      <dgm:spPr/>
    </dgm:pt>
    <dgm:pt modelId="{8BD3C70C-4E3C-4A45-BF84-5843FC60C570}" type="pres">
      <dgm:prSet presAssocID="{3BB67BDC-DE5E-4E53-8844-FF1359452F4F}" presName="parentLin" presStyleCnt="0"/>
      <dgm:spPr/>
    </dgm:pt>
    <dgm:pt modelId="{6CA3D350-6277-4DFC-8817-5F2017379444}" type="pres">
      <dgm:prSet presAssocID="{3BB67BDC-DE5E-4E53-8844-FF1359452F4F}" presName="parentLeftMargin" presStyleLbl="node1" presStyleIdx="0" presStyleCnt="3"/>
      <dgm:spPr/>
    </dgm:pt>
    <dgm:pt modelId="{415AA92D-695B-4AA3-878A-2270334955BC}" type="pres">
      <dgm:prSet presAssocID="{3BB67BDC-DE5E-4E53-8844-FF1359452F4F}" presName="parentText" presStyleLbl="node1" presStyleIdx="1" presStyleCnt="3">
        <dgm:presLayoutVars>
          <dgm:chMax val="0"/>
          <dgm:bulletEnabled val="1"/>
        </dgm:presLayoutVars>
      </dgm:prSet>
      <dgm:spPr/>
    </dgm:pt>
    <dgm:pt modelId="{FC7F8079-0781-4416-9658-CBEE3621DF09}" type="pres">
      <dgm:prSet presAssocID="{3BB67BDC-DE5E-4E53-8844-FF1359452F4F}" presName="negativeSpace" presStyleCnt="0"/>
      <dgm:spPr/>
    </dgm:pt>
    <dgm:pt modelId="{24F74969-402D-4B6F-9C91-C65C384CE7E7}" type="pres">
      <dgm:prSet presAssocID="{3BB67BDC-DE5E-4E53-8844-FF1359452F4F}" presName="childText" presStyleLbl="conFgAcc1" presStyleIdx="1" presStyleCnt="3">
        <dgm:presLayoutVars>
          <dgm:bulletEnabled val="1"/>
        </dgm:presLayoutVars>
      </dgm:prSet>
      <dgm:spPr/>
    </dgm:pt>
    <dgm:pt modelId="{9DCB6FA8-BC3C-46A9-8155-49E35F1B28F7}" type="pres">
      <dgm:prSet presAssocID="{85ED1B10-F56E-4059-8746-01E1E5CB23C0}" presName="spaceBetweenRectangles" presStyleCnt="0"/>
      <dgm:spPr/>
    </dgm:pt>
    <dgm:pt modelId="{2E291C40-EABA-4CD2-8D87-49F6C8D288C9}" type="pres">
      <dgm:prSet presAssocID="{F33471D2-56E2-4D08-835A-E88B2FBF6C1A}" presName="parentLin" presStyleCnt="0"/>
      <dgm:spPr/>
    </dgm:pt>
    <dgm:pt modelId="{8AAE7DBC-C9B5-4112-8AC4-87048252BEEA}" type="pres">
      <dgm:prSet presAssocID="{F33471D2-56E2-4D08-835A-E88B2FBF6C1A}" presName="parentLeftMargin" presStyleLbl="node1" presStyleIdx="1" presStyleCnt="3"/>
      <dgm:spPr/>
    </dgm:pt>
    <dgm:pt modelId="{4D5452AF-F7DA-4CA3-BAD5-8CBF96B841BC}" type="pres">
      <dgm:prSet presAssocID="{F33471D2-56E2-4D08-835A-E88B2FBF6C1A}" presName="parentText" presStyleLbl="node1" presStyleIdx="2" presStyleCnt="3">
        <dgm:presLayoutVars>
          <dgm:chMax val="0"/>
          <dgm:bulletEnabled val="1"/>
        </dgm:presLayoutVars>
      </dgm:prSet>
      <dgm:spPr/>
    </dgm:pt>
    <dgm:pt modelId="{BF9F1BCB-80DE-41C0-8226-0B92C4380972}" type="pres">
      <dgm:prSet presAssocID="{F33471D2-56E2-4D08-835A-E88B2FBF6C1A}" presName="negativeSpace" presStyleCnt="0"/>
      <dgm:spPr/>
    </dgm:pt>
    <dgm:pt modelId="{C3B6C859-0B3C-4C7F-9DF1-94ECF07618AF}" type="pres">
      <dgm:prSet presAssocID="{F33471D2-56E2-4D08-835A-E88B2FBF6C1A}" presName="childText" presStyleLbl="conFgAcc1" presStyleIdx="2" presStyleCnt="3">
        <dgm:presLayoutVars>
          <dgm:bulletEnabled val="1"/>
        </dgm:presLayoutVars>
      </dgm:prSet>
      <dgm:spPr/>
    </dgm:pt>
  </dgm:ptLst>
  <dgm:cxnLst>
    <dgm:cxn modelId="{BD3F7018-CCDD-4741-AF42-C9466EE1B67D}" type="presOf" srcId="{F33471D2-56E2-4D08-835A-E88B2FBF6C1A}" destId="{4D5452AF-F7DA-4CA3-BAD5-8CBF96B841BC}" srcOrd="1" destOrd="0" presId="urn:microsoft.com/office/officeart/2005/8/layout/list1"/>
    <dgm:cxn modelId="{BD2C3030-B33D-4F89-85EE-E327667733C7}" srcId="{5C74F5A7-DE0A-4FF7-B1B2-EFCAEB0A5EAF}" destId="{6D7D9E87-989D-4E8E-B846-26F1966819DF}" srcOrd="1" destOrd="0" parTransId="{49E7EAB4-37EB-4866-92C2-68C10B738878}" sibTransId="{BC52D559-4DB0-4A7A-9127-D952C4619947}"/>
    <dgm:cxn modelId="{DC294633-5C96-4B29-8A34-B427A7799056}" type="presOf" srcId="{3BB67BDC-DE5E-4E53-8844-FF1359452F4F}" destId="{415AA92D-695B-4AA3-878A-2270334955BC}" srcOrd="1" destOrd="0" presId="urn:microsoft.com/office/officeart/2005/8/layout/list1"/>
    <dgm:cxn modelId="{96717437-99F1-4228-B62F-15A2ACADF9DA}" type="presOf" srcId="{92BA62E1-2AF2-4CFC-8A5B-FB78828C4CED}" destId="{24F74969-402D-4B6F-9C91-C65C384CE7E7}" srcOrd="0" destOrd="1" presId="urn:microsoft.com/office/officeart/2005/8/layout/list1"/>
    <dgm:cxn modelId="{F269DD3A-72F8-4D9C-979A-6F8E690F1FF5}" type="presOf" srcId="{3BB67BDC-DE5E-4E53-8844-FF1359452F4F}" destId="{6CA3D350-6277-4DFC-8817-5F2017379444}" srcOrd="0" destOrd="0" presId="urn:microsoft.com/office/officeart/2005/8/layout/list1"/>
    <dgm:cxn modelId="{52CF4060-3C46-49E7-8680-06A21F07D6B4}" srcId="{F33471D2-56E2-4D08-835A-E88B2FBF6C1A}" destId="{5C4F8DEC-CE28-4C11-90E7-C95BC767C4F5}" srcOrd="0" destOrd="0" parTransId="{25591B5B-5742-47D9-9D93-C7A018FAE29C}" sibTransId="{28E291B8-C236-491F-8377-AF919F011BD5}"/>
    <dgm:cxn modelId="{56A57F60-D393-41C6-80D4-9A9509AF3CA1}" type="presOf" srcId="{3D462E52-2825-45FF-A42A-BD6E777A246E}" destId="{24F74969-402D-4B6F-9C91-C65C384CE7E7}" srcOrd="0" destOrd="0" presId="urn:microsoft.com/office/officeart/2005/8/layout/list1"/>
    <dgm:cxn modelId="{66CE2643-0C89-4560-A32B-3CFE8AD78BDD}" srcId="{3661E062-F1EA-4F6D-BF21-060035900BE4}" destId="{F33471D2-56E2-4D08-835A-E88B2FBF6C1A}" srcOrd="2" destOrd="0" parTransId="{E1597F2D-9992-435F-9850-433E43722B0F}" sibTransId="{E565BE9E-0B3B-4D3E-AE91-E2D2157D4035}"/>
    <dgm:cxn modelId="{849DEF46-2DD6-4A7E-9390-4A9A38A4CDCB}" srcId="{3661E062-F1EA-4F6D-BF21-060035900BE4}" destId="{5C74F5A7-DE0A-4FF7-B1B2-EFCAEB0A5EAF}" srcOrd="0" destOrd="0" parTransId="{4C49DC59-C7D7-4A90-A499-5FDD4F12579F}" sibTransId="{53B48C65-FF90-44E2-809A-6E32D42DBC93}"/>
    <dgm:cxn modelId="{F627AC6B-0520-4E9A-A470-E4FB8ABF4762}" type="presOf" srcId="{5C74F5A7-DE0A-4FF7-B1B2-EFCAEB0A5EAF}" destId="{B0305586-D064-484A-BD64-1D6427B81260}" srcOrd="1" destOrd="0" presId="urn:microsoft.com/office/officeart/2005/8/layout/list1"/>
    <dgm:cxn modelId="{FD010E6C-DE57-4316-B49E-D047AA5697A5}" type="presOf" srcId="{F33471D2-56E2-4D08-835A-E88B2FBF6C1A}" destId="{8AAE7DBC-C9B5-4112-8AC4-87048252BEEA}" srcOrd="0" destOrd="0" presId="urn:microsoft.com/office/officeart/2005/8/layout/list1"/>
    <dgm:cxn modelId="{93A80F73-B079-4510-9159-9C635FA04017}" srcId="{3BB67BDC-DE5E-4E53-8844-FF1359452F4F}" destId="{3D462E52-2825-45FF-A42A-BD6E777A246E}" srcOrd="0" destOrd="0" parTransId="{F4B11F83-9F68-49C4-AD6D-21B1AC816175}" sibTransId="{63570B9A-3FD9-40F6-8A0B-196C560452C6}"/>
    <dgm:cxn modelId="{5EB43D59-E61A-4B06-8903-BD9FF2767710}" srcId="{3BB67BDC-DE5E-4E53-8844-FF1359452F4F}" destId="{92BA62E1-2AF2-4CFC-8A5B-FB78828C4CED}" srcOrd="1" destOrd="0" parTransId="{7113645D-C02B-44A0-9923-F3F11BAF5145}" sibTransId="{2A457149-1DF9-46C3-A7E1-34D8F51441E3}"/>
    <dgm:cxn modelId="{8223C38E-DA3C-43C5-A65B-FEBC3EE319D6}" type="presOf" srcId="{5C4F8DEC-CE28-4C11-90E7-C95BC767C4F5}" destId="{C3B6C859-0B3C-4C7F-9DF1-94ECF07618AF}" srcOrd="0" destOrd="0" presId="urn:microsoft.com/office/officeart/2005/8/layout/list1"/>
    <dgm:cxn modelId="{1C4C169A-479A-424F-A4F0-C0527C442CB3}" type="presOf" srcId="{6D7D9E87-989D-4E8E-B846-26F1966819DF}" destId="{AFF627D7-8D7D-4071-9F0F-5D481EFC42D6}" srcOrd="0" destOrd="1" presId="urn:microsoft.com/office/officeart/2005/8/layout/list1"/>
    <dgm:cxn modelId="{927C049C-F4EE-4747-BDD2-F6DFDC16E1EC}" type="presOf" srcId="{3661E062-F1EA-4F6D-BF21-060035900BE4}" destId="{D39A1BA3-3C0B-4BDD-9EF9-78A90608E46F}" srcOrd="0" destOrd="0" presId="urn:microsoft.com/office/officeart/2005/8/layout/list1"/>
    <dgm:cxn modelId="{4155AAB0-EB07-41B0-A195-D9BDEE2F4150}" type="presOf" srcId="{AC7301D0-984E-45CF-B066-253B564C3B24}" destId="{24F74969-402D-4B6F-9C91-C65C384CE7E7}" srcOrd="0" destOrd="2" presId="urn:microsoft.com/office/officeart/2005/8/layout/list1"/>
    <dgm:cxn modelId="{4344BCB5-27DF-4264-AE24-5690B6CB16EB}" srcId="{5C74F5A7-DE0A-4FF7-B1B2-EFCAEB0A5EAF}" destId="{FFA091A4-0053-41DB-9D17-E3C90B63C084}" srcOrd="0" destOrd="0" parTransId="{596E87A8-B44B-480B-9A6E-9A9956D7A468}" sibTransId="{4BDFD815-3F6F-45A4-B317-55F87F77458B}"/>
    <dgm:cxn modelId="{76EB5FC7-D1F5-478D-B284-5CA35EBEEECB}" srcId="{3BB67BDC-DE5E-4E53-8844-FF1359452F4F}" destId="{AC7301D0-984E-45CF-B066-253B564C3B24}" srcOrd="2" destOrd="0" parTransId="{F798B85F-096B-4032-8B50-0B2C1488CB27}" sibTransId="{96A197E9-77A4-4CC6-8DC2-CB016ADC320F}"/>
    <dgm:cxn modelId="{7E32A7C8-99B5-47D7-A484-1C6AA6170C66}" srcId="{3661E062-F1EA-4F6D-BF21-060035900BE4}" destId="{3BB67BDC-DE5E-4E53-8844-FF1359452F4F}" srcOrd="1" destOrd="0" parTransId="{64CCD523-EF0D-4282-94D1-74D67266DD7F}" sibTransId="{85ED1B10-F56E-4059-8746-01E1E5CB23C0}"/>
    <dgm:cxn modelId="{5C66CEE2-DED4-4E1C-8B8E-FD5B74FF2847}" type="presOf" srcId="{FFA091A4-0053-41DB-9D17-E3C90B63C084}" destId="{AFF627D7-8D7D-4071-9F0F-5D481EFC42D6}" srcOrd="0" destOrd="0" presId="urn:microsoft.com/office/officeart/2005/8/layout/list1"/>
    <dgm:cxn modelId="{F60D31E6-7DA4-4DFA-8BDB-573B6A76A45B}" type="presOf" srcId="{5C74F5A7-DE0A-4FF7-B1B2-EFCAEB0A5EAF}" destId="{0D425BF5-2E43-45FC-BA83-16C70BF0B57F}" srcOrd="0" destOrd="0" presId="urn:microsoft.com/office/officeart/2005/8/layout/list1"/>
    <dgm:cxn modelId="{37140068-A189-40E0-B488-F8B9F2388FC0}" type="presParOf" srcId="{D39A1BA3-3C0B-4BDD-9EF9-78A90608E46F}" destId="{9F3C55F8-CC27-41B6-9F5E-91863CDFE0AB}" srcOrd="0" destOrd="0" presId="urn:microsoft.com/office/officeart/2005/8/layout/list1"/>
    <dgm:cxn modelId="{359C0286-4377-4059-95A1-03B8848EC5BB}" type="presParOf" srcId="{9F3C55F8-CC27-41B6-9F5E-91863CDFE0AB}" destId="{0D425BF5-2E43-45FC-BA83-16C70BF0B57F}" srcOrd="0" destOrd="0" presId="urn:microsoft.com/office/officeart/2005/8/layout/list1"/>
    <dgm:cxn modelId="{9C5ABE78-EDF2-4CF4-AC29-8EB809741118}" type="presParOf" srcId="{9F3C55F8-CC27-41B6-9F5E-91863CDFE0AB}" destId="{B0305586-D064-484A-BD64-1D6427B81260}" srcOrd="1" destOrd="0" presId="urn:microsoft.com/office/officeart/2005/8/layout/list1"/>
    <dgm:cxn modelId="{91775613-02C5-49DF-B70F-9A52913632C3}" type="presParOf" srcId="{D39A1BA3-3C0B-4BDD-9EF9-78A90608E46F}" destId="{E0BBAE2E-09D3-4A0B-B8EC-A320EC1C0BA9}" srcOrd="1" destOrd="0" presId="urn:microsoft.com/office/officeart/2005/8/layout/list1"/>
    <dgm:cxn modelId="{E453C807-5506-402A-9560-BE76FF122428}" type="presParOf" srcId="{D39A1BA3-3C0B-4BDD-9EF9-78A90608E46F}" destId="{AFF627D7-8D7D-4071-9F0F-5D481EFC42D6}" srcOrd="2" destOrd="0" presId="urn:microsoft.com/office/officeart/2005/8/layout/list1"/>
    <dgm:cxn modelId="{15BA76CD-68FA-4744-9010-18E5DDBE4C1A}" type="presParOf" srcId="{D39A1BA3-3C0B-4BDD-9EF9-78A90608E46F}" destId="{007F3D96-D874-484F-B5B2-28C9AB2F7897}" srcOrd="3" destOrd="0" presId="urn:microsoft.com/office/officeart/2005/8/layout/list1"/>
    <dgm:cxn modelId="{AA78D5C9-1617-469B-8AFB-5D8281AA1614}" type="presParOf" srcId="{D39A1BA3-3C0B-4BDD-9EF9-78A90608E46F}" destId="{8BD3C70C-4E3C-4A45-BF84-5843FC60C570}" srcOrd="4" destOrd="0" presId="urn:microsoft.com/office/officeart/2005/8/layout/list1"/>
    <dgm:cxn modelId="{B9CB6287-E1F1-4EAB-B263-BC59BCB38874}" type="presParOf" srcId="{8BD3C70C-4E3C-4A45-BF84-5843FC60C570}" destId="{6CA3D350-6277-4DFC-8817-5F2017379444}" srcOrd="0" destOrd="0" presId="urn:microsoft.com/office/officeart/2005/8/layout/list1"/>
    <dgm:cxn modelId="{084259EE-0278-4407-800E-069A67FB1EBE}" type="presParOf" srcId="{8BD3C70C-4E3C-4A45-BF84-5843FC60C570}" destId="{415AA92D-695B-4AA3-878A-2270334955BC}" srcOrd="1" destOrd="0" presId="urn:microsoft.com/office/officeart/2005/8/layout/list1"/>
    <dgm:cxn modelId="{DACE03F5-BBFC-443E-950F-E60FA8C97DB3}" type="presParOf" srcId="{D39A1BA3-3C0B-4BDD-9EF9-78A90608E46F}" destId="{FC7F8079-0781-4416-9658-CBEE3621DF09}" srcOrd="5" destOrd="0" presId="urn:microsoft.com/office/officeart/2005/8/layout/list1"/>
    <dgm:cxn modelId="{0A0D7111-47AB-438B-9864-9647838148B4}" type="presParOf" srcId="{D39A1BA3-3C0B-4BDD-9EF9-78A90608E46F}" destId="{24F74969-402D-4B6F-9C91-C65C384CE7E7}" srcOrd="6" destOrd="0" presId="urn:microsoft.com/office/officeart/2005/8/layout/list1"/>
    <dgm:cxn modelId="{872ECE2E-1B6A-4551-8FDD-152177AB2A01}" type="presParOf" srcId="{D39A1BA3-3C0B-4BDD-9EF9-78A90608E46F}" destId="{9DCB6FA8-BC3C-46A9-8155-49E35F1B28F7}" srcOrd="7" destOrd="0" presId="urn:microsoft.com/office/officeart/2005/8/layout/list1"/>
    <dgm:cxn modelId="{2F1A0639-9580-41BC-9D2B-E0840257D6F7}" type="presParOf" srcId="{D39A1BA3-3C0B-4BDD-9EF9-78A90608E46F}" destId="{2E291C40-EABA-4CD2-8D87-49F6C8D288C9}" srcOrd="8" destOrd="0" presId="urn:microsoft.com/office/officeart/2005/8/layout/list1"/>
    <dgm:cxn modelId="{782C2BC3-AB96-4D06-9F14-EC6300BDC84E}" type="presParOf" srcId="{2E291C40-EABA-4CD2-8D87-49F6C8D288C9}" destId="{8AAE7DBC-C9B5-4112-8AC4-87048252BEEA}" srcOrd="0" destOrd="0" presId="urn:microsoft.com/office/officeart/2005/8/layout/list1"/>
    <dgm:cxn modelId="{228FFA9C-4F6D-4A78-B1FC-EEC627BC9466}" type="presParOf" srcId="{2E291C40-EABA-4CD2-8D87-49F6C8D288C9}" destId="{4D5452AF-F7DA-4CA3-BAD5-8CBF96B841BC}" srcOrd="1" destOrd="0" presId="urn:microsoft.com/office/officeart/2005/8/layout/list1"/>
    <dgm:cxn modelId="{321A1D63-F257-46DC-AE9F-7E2C70B5FFDA}" type="presParOf" srcId="{D39A1BA3-3C0B-4BDD-9EF9-78A90608E46F}" destId="{BF9F1BCB-80DE-41C0-8226-0B92C4380972}" srcOrd="9" destOrd="0" presId="urn:microsoft.com/office/officeart/2005/8/layout/list1"/>
    <dgm:cxn modelId="{DF29B0A9-1F11-4981-9510-90650411A73C}" type="presParOf" srcId="{D39A1BA3-3C0B-4BDD-9EF9-78A90608E46F}" destId="{C3B6C859-0B3C-4C7F-9DF1-94ECF07618AF}" srcOrd="10" destOrd="0" presId="urn:microsoft.com/office/officeart/2005/8/layout/list1"/>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B0FB9A26-BDA3-48CC-91CE-FCA8E18018A5}"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en-CA"/>
        </a:p>
      </dgm:t>
    </dgm:pt>
    <dgm:pt modelId="{04115D8D-08C0-4614-8C24-59FA8AD1065C}">
      <dgm:prSet phldrT="[Text]" custT="1"/>
      <dgm:spPr>
        <a:xfrm>
          <a:off x="1707582" y="92354"/>
          <a:ext cx="1480674" cy="530773"/>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1  DIFFERENTIATING </a:t>
          </a:r>
          <a:r>
            <a:rPr lang="en-US" sz="1000" dirty="0">
              <a:solidFill>
                <a:schemeClr val="bg1"/>
              </a:solidFill>
              <a:latin typeface="Calibri" panose="020F0502020204030204"/>
              <a:ea typeface="+mn-ea"/>
              <a:cs typeface="+mn-cs"/>
            </a:rPr>
            <a:t>- Stands out from competition</a:t>
          </a:r>
          <a:endParaRPr lang="en-CA" sz="1000" dirty="0">
            <a:solidFill>
              <a:schemeClr val="bg1"/>
            </a:solidFill>
            <a:latin typeface="Calibri" panose="020F0502020204030204"/>
            <a:ea typeface="+mn-ea"/>
            <a:cs typeface="+mn-cs"/>
          </a:endParaRPr>
        </a:p>
      </dgm:t>
    </dgm:pt>
    <dgm:pt modelId="{EC2A4047-5296-43E3-AEDC-F509F39EB043}" type="parTrans" cxnId="{A0D13927-F3BA-4F80-A7CA-0C198D66187A}">
      <dgm:prSet/>
      <dgm:spPr>
        <a:xfrm rot="18627919">
          <a:off x="-124634" y="1684402"/>
          <a:ext cx="2857590" cy="28300"/>
        </a:xfrm>
        <a:custGeom>
          <a:avLst/>
          <a:gdLst/>
          <a:ahLst/>
          <a:cxnLst/>
          <a:rect l="0" t="0" r="0" b="0"/>
          <a:pathLst>
            <a:path>
              <a:moveTo>
                <a:pt x="0" y="14150"/>
              </a:moveTo>
              <a:lnTo>
                <a:pt x="2857590"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6CE3CDE4-920B-498F-9D96-1D61015D42DC}" type="sibTrans" cxnId="{A0D13927-F3BA-4F80-A7CA-0C198D66187A}">
      <dgm:prSet/>
      <dgm:spPr/>
      <dgm:t>
        <a:bodyPr/>
        <a:lstStyle/>
        <a:p>
          <a:endParaRPr lang="en-CA" sz="2400">
            <a:solidFill>
              <a:schemeClr val="bg1"/>
            </a:solidFill>
          </a:endParaRPr>
        </a:p>
      </dgm:t>
    </dgm:pt>
    <dgm:pt modelId="{CD285F63-9D1B-4AE3-BC2A-7001568EC7CE}">
      <dgm:prSet custT="1"/>
      <dgm:spPr>
        <a:xfrm>
          <a:off x="2656281" y="1192056"/>
          <a:ext cx="1942239" cy="567531"/>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3  EASY TO UNDERSTAND </a:t>
          </a:r>
          <a:r>
            <a:rPr lang="en-US" sz="1000" dirty="0">
              <a:solidFill>
                <a:schemeClr val="bg1"/>
              </a:solidFill>
              <a:latin typeface="Calibri" panose="020F0502020204030204"/>
              <a:ea typeface="+mn-ea"/>
              <a:cs typeface="+mn-cs"/>
            </a:rPr>
            <a:t>- Purpose and benefits immediately clear</a:t>
          </a:r>
          <a:endParaRPr lang="en-CA" sz="1000" dirty="0">
            <a:solidFill>
              <a:schemeClr val="bg1"/>
            </a:solidFill>
            <a:latin typeface="Calibri" panose="020F0502020204030204"/>
            <a:ea typeface="+mn-ea"/>
            <a:cs typeface="+mn-cs"/>
          </a:endParaRPr>
        </a:p>
      </dgm:t>
    </dgm:pt>
    <dgm:pt modelId="{45E0E67B-EE5A-44B9-9D02-ECA21725D54F}" type="parTrans" cxnId="{33A45458-4865-4391-86F2-E9329B977E90}">
      <dgm:prSet/>
      <dgm:spPr>
        <a:xfrm rot="20129623">
          <a:off x="285341" y="2312579"/>
          <a:ext cx="2950910" cy="28300"/>
        </a:xfrm>
        <a:custGeom>
          <a:avLst/>
          <a:gdLst/>
          <a:ahLst/>
          <a:cxnLst/>
          <a:rect l="0" t="0" r="0" b="0"/>
          <a:pathLst>
            <a:path>
              <a:moveTo>
                <a:pt x="0" y="14150"/>
              </a:moveTo>
              <a:lnTo>
                <a:pt x="2950910"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F38F647E-26B5-44CB-AF8F-8B941CEAAFFC}" type="sibTrans" cxnId="{33A45458-4865-4391-86F2-E9329B977E90}">
      <dgm:prSet/>
      <dgm:spPr/>
      <dgm:t>
        <a:bodyPr/>
        <a:lstStyle/>
        <a:p>
          <a:endParaRPr lang="en-CA" sz="2400">
            <a:solidFill>
              <a:schemeClr val="bg1"/>
            </a:solidFill>
          </a:endParaRPr>
        </a:p>
      </dgm:t>
    </dgm:pt>
    <dgm:pt modelId="{A990434D-3299-4717-9F83-15ECE1302BC7}">
      <dgm:prSet custT="1"/>
      <dgm:spPr>
        <a:xfrm>
          <a:off x="2877645" y="1883676"/>
          <a:ext cx="1261204" cy="300958"/>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4  ATTRACTIVE </a:t>
          </a:r>
          <a:r>
            <a:rPr lang="en-US" sz="1000" dirty="0">
              <a:solidFill>
                <a:schemeClr val="bg1"/>
              </a:solidFill>
              <a:latin typeface="Calibri" panose="020F0502020204030204"/>
              <a:ea typeface="+mn-ea"/>
              <a:cs typeface="+mn-cs"/>
            </a:rPr>
            <a:t>- Pleasing and inviting</a:t>
          </a:r>
          <a:endParaRPr lang="en-CA" sz="1000" dirty="0">
            <a:solidFill>
              <a:schemeClr val="bg1"/>
            </a:solidFill>
            <a:latin typeface="Calibri" panose="020F0502020204030204"/>
            <a:ea typeface="+mn-ea"/>
            <a:cs typeface="+mn-cs"/>
          </a:endParaRPr>
        </a:p>
      </dgm:t>
    </dgm:pt>
    <dgm:pt modelId="{D6DD4EDD-D673-4467-96A2-6FA162F684BD}" type="parTrans" cxnId="{5A4042F9-3A11-4219-8E75-A1BCFC75EA8B}">
      <dgm:prSet/>
      <dgm:spPr>
        <a:xfrm rot="20578009">
          <a:off x="356265" y="2552694"/>
          <a:ext cx="2826472" cy="28300"/>
        </a:xfrm>
        <a:custGeom>
          <a:avLst/>
          <a:gdLst/>
          <a:ahLst/>
          <a:cxnLst/>
          <a:rect l="0" t="0" r="0" b="0"/>
          <a:pathLst>
            <a:path>
              <a:moveTo>
                <a:pt x="0" y="14150"/>
              </a:moveTo>
              <a:lnTo>
                <a:pt x="2826472"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94401177-A8D9-4846-80CF-F531317D3426}" type="sibTrans" cxnId="{5A4042F9-3A11-4219-8E75-A1BCFC75EA8B}">
      <dgm:prSet/>
      <dgm:spPr/>
      <dgm:t>
        <a:bodyPr/>
        <a:lstStyle/>
        <a:p>
          <a:endParaRPr lang="en-CA" sz="2400">
            <a:solidFill>
              <a:schemeClr val="bg1"/>
            </a:solidFill>
          </a:endParaRPr>
        </a:p>
      </dgm:t>
    </dgm:pt>
    <dgm:pt modelId="{96B8F368-0CB8-42FF-BC74-AF1E09ECDA30}">
      <dgm:prSet custT="1"/>
      <dgm:spPr>
        <a:xfrm>
          <a:off x="3070545" y="2404584"/>
          <a:ext cx="1410477" cy="607238"/>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5  SIMPLIFYING </a:t>
          </a:r>
          <a:r>
            <a:rPr lang="en-US" sz="1000" dirty="0">
              <a:solidFill>
                <a:schemeClr val="bg1"/>
              </a:solidFill>
              <a:latin typeface="Calibri" panose="020F0502020204030204"/>
              <a:ea typeface="+mn-ea"/>
              <a:cs typeface="+mn-cs"/>
            </a:rPr>
            <a:t>- Eliminates obstacles or complexities</a:t>
          </a:r>
          <a:endParaRPr lang="en-CA" sz="1000" dirty="0">
            <a:solidFill>
              <a:schemeClr val="bg1"/>
            </a:solidFill>
            <a:latin typeface="Calibri" panose="020F0502020204030204"/>
            <a:ea typeface="+mn-ea"/>
            <a:cs typeface="+mn-cs"/>
          </a:endParaRPr>
        </a:p>
      </dgm:t>
    </dgm:pt>
    <dgm:pt modelId="{50940915-0D3A-4D57-99A8-4489FE2B0D9C}" type="parTrans" cxnId="{46B10FB4-418A-4D47-8C47-2CC72AD2D166}">
      <dgm:prSet/>
      <dgm:spPr>
        <a:xfrm rot="21262092">
          <a:off x="411781" y="2893492"/>
          <a:ext cx="2683042" cy="28300"/>
        </a:xfrm>
        <a:custGeom>
          <a:avLst/>
          <a:gdLst/>
          <a:ahLst/>
          <a:cxnLst/>
          <a:rect l="0" t="0" r="0" b="0"/>
          <a:pathLst>
            <a:path>
              <a:moveTo>
                <a:pt x="0" y="14150"/>
              </a:moveTo>
              <a:lnTo>
                <a:pt x="2683042"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CD987680-8DE2-4C75-A9D2-93DE4BEF43B8}" type="sibTrans" cxnId="{46B10FB4-418A-4D47-8C47-2CC72AD2D166}">
      <dgm:prSet/>
      <dgm:spPr/>
      <dgm:t>
        <a:bodyPr/>
        <a:lstStyle/>
        <a:p>
          <a:endParaRPr lang="en-CA" sz="2400">
            <a:solidFill>
              <a:schemeClr val="bg1"/>
            </a:solidFill>
          </a:endParaRPr>
        </a:p>
      </dgm:t>
    </dgm:pt>
    <dgm:pt modelId="{221E45E0-2BE3-425D-85A5-9BA56F7E7EB5}">
      <dgm:prSet custT="1"/>
      <dgm:spPr>
        <a:xfrm>
          <a:off x="3106795" y="2982686"/>
          <a:ext cx="1507425" cy="757085"/>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6  USEFUL </a:t>
          </a:r>
          <a:r>
            <a:rPr lang="en-US" sz="1000" dirty="0">
              <a:solidFill>
                <a:schemeClr val="bg1"/>
              </a:solidFill>
              <a:latin typeface="Calibri" panose="020F0502020204030204"/>
              <a:ea typeface="+mn-ea"/>
              <a:cs typeface="+mn-cs"/>
            </a:rPr>
            <a:t>- Procedures significantly improved results</a:t>
          </a:r>
          <a:endParaRPr lang="en-CA" sz="1000" dirty="0">
            <a:solidFill>
              <a:schemeClr val="bg1"/>
            </a:solidFill>
            <a:latin typeface="Calibri" panose="020F0502020204030204"/>
            <a:ea typeface="+mn-ea"/>
            <a:cs typeface="+mn-cs"/>
          </a:endParaRPr>
        </a:p>
      </dgm:t>
    </dgm:pt>
    <dgm:pt modelId="{3001DA8C-F417-46BB-88AA-ABA585CDCB70}" type="parTrans" cxnId="{4EE403A5-BAA0-4F7E-AAF8-18964B8B9B21}">
      <dgm:prSet/>
      <dgm:spPr>
        <a:xfrm rot="271024">
          <a:off x="414054" y="3181696"/>
          <a:ext cx="2706098" cy="28300"/>
        </a:xfrm>
        <a:custGeom>
          <a:avLst/>
          <a:gdLst/>
          <a:ahLst/>
          <a:cxnLst/>
          <a:rect l="0" t="0" r="0" b="0"/>
          <a:pathLst>
            <a:path>
              <a:moveTo>
                <a:pt x="0" y="14150"/>
              </a:moveTo>
              <a:lnTo>
                <a:pt x="2706098"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AE5E41D4-75F9-4A49-B7E4-83277BA2A0E2}" type="sibTrans" cxnId="{4EE403A5-BAA0-4F7E-AAF8-18964B8B9B21}">
      <dgm:prSet/>
      <dgm:spPr/>
      <dgm:t>
        <a:bodyPr/>
        <a:lstStyle/>
        <a:p>
          <a:endParaRPr lang="en-CA" sz="2400">
            <a:solidFill>
              <a:schemeClr val="bg1"/>
            </a:solidFill>
          </a:endParaRPr>
        </a:p>
      </dgm:t>
    </dgm:pt>
    <dgm:pt modelId="{F6225063-597A-48F0-8E10-9264BDC33DD0}">
      <dgm:prSet custT="1"/>
      <dgm:spPr>
        <a:xfrm>
          <a:off x="2929152" y="3825023"/>
          <a:ext cx="1468669" cy="530773"/>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7  ECONOMICAL </a:t>
          </a:r>
          <a:r>
            <a:rPr lang="en-US" sz="1000" dirty="0">
              <a:solidFill>
                <a:schemeClr val="bg1"/>
              </a:solidFill>
              <a:latin typeface="Calibri" panose="020F0502020204030204"/>
              <a:ea typeface="+mn-ea"/>
              <a:cs typeface="+mn-cs"/>
            </a:rPr>
            <a:t>- Transforms value of existing resources</a:t>
          </a:r>
          <a:endParaRPr lang="en-CA" sz="1000" dirty="0">
            <a:solidFill>
              <a:schemeClr val="bg1"/>
            </a:solidFill>
            <a:latin typeface="Calibri" panose="020F0502020204030204"/>
            <a:ea typeface="+mn-ea"/>
            <a:cs typeface="+mn-cs"/>
          </a:endParaRPr>
        </a:p>
      </dgm:t>
    </dgm:pt>
    <dgm:pt modelId="{B26E890B-BBF9-4D8D-B35B-6776CAFC92CC}" type="parTrans" cxnId="{2CB037CB-FFE3-40EE-82D7-62F963F92B4E}">
      <dgm:prSet/>
      <dgm:spPr>
        <a:xfrm rot="970884">
          <a:off x="363133" y="3522340"/>
          <a:ext cx="2782874" cy="28300"/>
        </a:xfrm>
        <a:custGeom>
          <a:avLst/>
          <a:gdLst/>
          <a:ahLst/>
          <a:cxnLst/>
          <a:rect l="0" t="0" r="0" b="0"/>
          <a:pathLst>
            <a:path>
              <a:moveTo>
                <a:pt x="0" y="14150"/>
              </a:moveTo>
              <a:lnTo>
                <a:pt x="2782874"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377F143B-2EA8-438F-B2D9-63760FFA80A7}" type="sibTrans" cxnId="{2CB037CB-FFE3-40EE-82D7-62F963F92B4E}">
      <dgm:prSet/>
      <dgm:spPr/>
      <dgm:t>
        <a:bodyPr/>
        <a:lstStyle/>
        <a:p>
          <a:endParaRPr lang="en-CA" sz="2400">
            <a:solidFill>
              <a:schemeClr val="bg1"/>
            </a:solidFill>
          </a:endParaRPr>
        </a:p>
      </dgm:t>
    </dgm:pt>
    <dgm:pt modelId="{E1ED2ABA-5728-4F38-8E01-C23B6F5028E2}">
      <dgm:prSet custT="1"/>
      <dgm:spPr>
        <a:xfrm>
          <a:off x="2687985" y="4469177"/>
          <a:ext cx="1290778" cy="530773"/>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8  STANDS ALONE </a:t>
          </a:r>
          <a:r>
            <a:rPr lang="en-US" sz="1000" dirty="0">
              <a:solidFill>
                <a:schemeClr val="bg1"/>
              </a:solidFill>
              <a:latin typeface="Calibri" panose="020F0502020204030204"/>
              <a:ea typeface="+mn-ea"/>
              <a:cs typeface="+mn-cs"/>
            </a:rPr>
            <a:t>- Valuable in itself</a:t>
          </a:r>
          <a:endParaRPr lang="en-CA" sz="1000" dirty="0">
            <a:solidFill>
              <a:schemeClr val="bg1"/>
            </a:solidFill>
            <a:latin typeface="Calibri" panose="020F0502020204030204"/>
            <a:ea typeface="+mn-ea"/>
            <a:cs typeface="+mn-cs"/>
          </a:endParaRPr>
        </a:p>
      </dgm:t>
    </dgm:pt>
    <dgm:pt modelId="{32212763-6A79-4411-9705-17C61C394760}" type="parTrans" cxnId="{2DDE505F-DB4D-43A6-A5B9-5C1EEC257E37}">
      <dgm:prSet/>
      <dgm:spPr>
        <a:xfrm rot="1652940">
          <a:off x="257404" y="3855862"/>
          <a:ext cx="2837286" cy="28300"/>
        </a:xfrm>
        <a:custGeom>
          <a:avLst/>
          <a:gdLst/>
          <a:ahLst/>
          <a:cxnLst/>
          <a:rect l="0" t="0" r="0" b="0"/>
          <a:pathLst>
            <a:path>
              <a:moveTo>
                <a:pt x="0" y="14150"/>
              </a:moveTo>
              <a:lnTo>
                <a:pt x="2837286"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7F6656A7-6117-4EB9-B0E3-9A4CDA9F5C9C}" type="sibTrans" cxnId="{2DDE505F-DB4D-43A6-A5B9-5C1EEC257E37}">
      <dgm:prSet/>
      <dgm:spPr/>
      <dgm:t>
        <a:bodyPr/>
        <a:lstStyle/>
        <a:p>
          <a:endParaRPr lang="en-CA" sz="2400">
            <a:solidFill>
              <a:schemeClr val="bg1"/>
            </a:solidFill>
          </a:endParaRPr>
        </a:p>
      </dgm:t>
    </dgm:pt>
    <dgm:pt modelId="{5B2FFC66-84DE-4A7C-97F4-3C9BE72DFF7F}">
      <dgm:prSet custT="1"/>
      <dgm:spPr>
        <a:xfrm>
          <a:off x="2407999" y="5043012"/>
          <a:ext cx="1304293" cy="530773"/>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9  INTEGRATIVE </a:t>
          </a:r>
          <a:r>
            <a:rPr lang="en-US" sz="1100" dirty="0">
              <a:solidFill>
                <a:schemeClr val="bg1"/>
              </a:solidFill>
              <a:latin typeface="Calibri" panose="020F0502020204030204"/>
              <a:ea typeface="+mn-ea"/>
              <a:cs typeface="+mn-cs"/>
            </a:rPr>
            <a:t>- </a:t>
          </a:r>
          <a:r>
            <a:rPr lang="en-US" sz="1000" dirty="0">
              <a:solidFill>
                <a:schemeClr val="bg1"/>
              </a:solidFill>
              <a:latin typeface="Calibri" panose="020F0502020204030204"/>
              <a:ea typeface="+mn-ea"/>
              <a:cs typeface="+mn-cs"/>
            </a:rPr>
            <a:t>Fits in with other things</a:t>
          </a:r>
          <a:endParaRPr lang="en-CA" sz="1100" dirty="0">
            <a:solidFill>
              <a:schemeClr val="bg1"/>
            </a:solidFill>
            <a:latin typeface="Calibri" panose="020F0502020204030204"/>
            <a:ea typeface="+mn-ea"/>
            <a:cs typeface="+mn-cs"/>
          </a:endParaRPr>
        </a:p>
      </dgm:t>
    </dgm:pt>
    <dgm:pt modelId="{C5C99FFC-BBBE-478D-B8E7-A83AC5B7BEE9}" type="parTrans" cxnId="{1B7317BC-6A33-4748-A076-31B31626D69E}">
      <dgm:prSet/>
      <dgm:spPr>
        <a:xfrm rot="2248650">
          <a:off x="114449" y="4164269"/>
          <a:ext cx="2943762" cy="28300"/>
        </a:xfrm>
        <a:custGeom>
          <a:avLst/>
          <a:gdLst/>
          <a:ahLst/>
          <a:cxnLst/>
          <a:rect l="0" t="0" r="0" b="0"/>
          <a:pathLst>
            <a:path>
              <a:moveTo>
                <a:pt x="0" y="14150"/>
              </a:moveTo>
              <a:lnTo>
                <a:pt x="2943762"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30489FD4-CA23-4351-806E-F52ECC2A03F4}" type="sibTrans" cxnId="{1B7317BC-6A33-4748-A076-31B31626D69E}">
      <dgm:prSet/>
      <dgm:spPr/>
      <dgm:t>
        <a:bodyPr/>
        <a:lstStyle/>
        <a:p>
          <a:endParaRPr lang="en-CA" sz="2400">
            <a:solidFill>
              <a:schemeClr val="bg1"/>
            </a:solidFill>
          </a:endParaRPr>
        </a:p>
      </dgm:t>
    </dgm:pt>
    <dgm:pt modelId="{05C93374-0D55-47C5-BB51-E0B348E85681}">
      <dgm:prSet custT="1"/>
      <dgm:spPr>
        <a:xfrm>
          <a:off x="1917133" y="5604514"/>
          <a:ext cx="1526808" cy="530773"/>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10  BENEFICIAL </a:t>
          </a:r>
          <a:r>
            <a:rPr lang="en-US" sz="1000" dirty="0">
              <a:solidFill>
                <a:schemeClr val="bg1"/>
              </a:solidFill>
              <a:latin typeface="Calibri" panose="020F0502020204030204"/>
              <a:ea typeface="+mn-ea"/>
              <a:cs typeface="+mn-cs"/>
            </a:rPr>
            <a:t>- Makes life significantly better</a:t>
          </a:r>
          <a:endParaRPr lang="en-CA" sz="1000" dirty="0">
            <a:solidFill>
              <a:schemeClr val="bg1"/>
            </a:solidFill>
            <a:latin typeface="Calibri" panose="020F0502020204030204"/>
            <a:ea typeface="+mn-ea"/>
            <a:cs typeface="+mn-cs"/>
          </a:endParaRPr>
        </a:p>
      </dgm:t>
    </dgm:pt>
    <dgm:pt modelId="{FCCABC22-9AD7-407C-903A-D50747DE1E1F}" type="parTrans" cxnId="{3338D459-C43E-4823-AF6B-F6601B6EEAD3}">
      <dgm:prSet/>
      <dgm:spPr>
        <a:xfrm rot="2866465">
          <a:off x="-110043" y="4468515"/>
          <a:ext cx="3063169" cy="28300"/>
        </a:xfrm>
        <a:custGeom>
          <a:avLst/>
          <a:gdLst/>
          <a:ahLst/>
          <a:cxnLst/>
          <a:rect l="0" t="0" r="0" b="0"/>
          <a:pathLst>
            <a:path>
              <a:moveTo>
                <a:pt x="0" y="14150"/>
              </a:moveTo>
              <a:lnTo>
                <a:pt x="3063169"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C3FE3C8C-071A-4C21-8BBA-EC2987D66AEC}" type="sibTrans" cxnId="{3338D459-C43E-4823-AF6B-F6601B6EEAD3}">
      <dgm:prSet/>
      <dgm:spPr/>
      <dgm:t>
        <a:bodyPr/>
        <a:lstStyle/>
        <a:p>
          <a:endParaRPr lang="en-CA" sz="2400">
            <a:solidFill>
              <a:schemeClr val="bg1"/>
            </a:solidFill>
          </a:endParaRPr>
        </a:p>
      </dgm:t>
    </dgm:pt>
    <dgm:pt modelId="{05A724A4-BD46-4F66-AFB8-89BDB552365F}">
      <dgm:prSet custT="1"/>
      <dgm:spPr>
        <a:xfrm>
          <a:off x="2419794" y="651729"/>
          <a:ext cx="1176719" cy="452831"/>
        </a:xfrm>
        <a:prstGeom prst="flowChartProcess">
          <a:avLst/>
        </a:prstGeom>
        <a:solidFill>
          <a:schemeClr val="tx1">
            <a:lumMod val="95000"/>
          </a:schemeClr>
        </a:solidFill>
        <a:ln w="12700" cap="flat" cmpd="sng" algn="ctr">
          <a:noFill/>
          <a:prstDash val="solid"/>
          <a:miter lim="800000"/>
        </a:ln>
        <a:effectLst/>
      </dgm:spPr>
      <dgm:t>
        <a:bodyPr/>
        <a:lstStyle/>
        <a:p>
          <a:pPr algn="ctr">
            <a:buNone/>
          </a:pPr>
          <a:r>
            <a:rPr lang="en-US" sz="1100" b="1" dirty="0">
              <a:solidFill>
                <a:schemeClr val="bg1"/>
              </a:solidFill>
              <a:latin typeface="Calibri" panose="020F0502020204030204"/>
              <a:ea typeface="+mn-ea"/>
              <a:cs typeface="+mn-cs"/>
            </a:rPr>
            <a:t>2  INNOVATION </a:t>
          </a:r>
          <a:r>
            <a:rPr lang="en-US" sz="1000" dirty="0">
              <a:solidFill>
                <a:schemeClr val="bg1"/>
              </a:solidFill>
              <a:latin typeface="Calibri" panose="020F0502020204030204"/>
              <a:ea typeface="+mn-ea"/>
              <a:cs typeface="+mn-cs"/>
            </a:rPr>
            <a:t>- New and different</a:t>
          </a:r>
          <a:endParaRPr lang="en-CA" sz="1000" dirty="0">
            <a:solidFill>
              <a:schemeClr val="bg1"/>
            </a:solidFill>
            <a:latin typeface="Calibri" panose="020F0502020204030204"/>
            <a:ea typeface="+mn-ea"/>
            <a:cs typeface="+mn-cs"/>
          </a:endParaRPr>
        </a:p>
      </dgm:t>
    </dgm:pt>
    <dgm:pt modelId="{1CC3A459-4575-4456-945B-14F6195A3E18}" type="parTrans" cxnId="{5FA5FD10-7EC8-424A-89CB-4583742C8C79}">
      <dgm:prSet/>
      <dgm:spPr>
        <a:xfrm rot="19360858">
          <a:off x="119024" y="1952223"/>
          <a:ext cx="2923221" cy="28300"/>
        </a:xfrm>
        <a:custGeom>
          <a:avLst/>
          <a:gdLst/>
          <a:ahLst/>
          <a:cxnLst/>
          <a:rect l="0" t="0" r="0" b="0"/>
          <a:pathLst>
            <a:path>
              <a:moveTo>
                <a:pt x="0" y="14150"/>
              </a:moveTo>
              <a:lnTo>
                <a:pt x="2923221" y="14150"/>
              </a:lnTo>
            </a:path>
          </a:pathLst>
        </a:custGeom>
        <a:noFill/>
        <a:ln w="12700" cap="flat" cmpd="sng" algn="ctr">
          <a:noFill/>
          <a:prstDash val="solid"/>
          <a:miter lim="800000"/>
        </a:ln>
        <a:effectLst/>
      </dgm:spPr>
      <dgm:t>
        <a:bodyPr/>
        <a:lstStyle/>
        <a:p>
          <a:endParaRPr lang="en-CA" sz="2400">
            <a:solidFill>
              <a:schemeClr val="bg1"/>
            </a:solidFill>
          </a:endParaRPr>
        </a:p>
      </dgm:t>
    </dgm:pt>
    <dgm:pt modelId="{5D7764B8-784D-4F31-976A-87084C89ABF5}" type="sibTrans" cxnId="{5FA5FD10-7EC8-424A-89CB-4583742C8C79}">
      <dgm:prSet/>
      <dgm:spPr/>
      <dgm:t>
        <a:bodyPr/>
        <a:lstStyle/>
        <a:p>
          <a:endParaRPr lang="en-CA" sz="2400">
            <a:solidFill>
              <a:schemeClr val="bg1"/>
            </a:solidFill>
          </a:endParaRPr>
        </a:p>
      </dgm:t>
    </dgm:pt>
    <dgm:pt modelId="{E1BF6120-4902-46DE-88F1-2F8D104D5DD0}" type="pres">
      <dgm:prSet presAssocID="{B0FB9A26-BDA3-48CC-91CE-FCA8E18018A5}" presName="composite" presStyleCnt="0">
        <dgm:presLayoutVars>
          <dgm:chMax val="5"/>
          <dgm:dir/>
          <dgm:animLvl val="ctr"/>
          <dgm:resizeHandles val="exact"/>
        </dgm:presLayoutVars>
      </dgm:prSet>
      <dgm:spPr/>
    </dgm:pt>
    <dgm:pt modelId="{7171DAF9-6CFE-4290-9D15-5F2B03BA0B3E}" type="pres">
      <dgm:prSet presAssocID="{B0FB9A26-BDA3-48CC-91CE-FCA8E18018A5}" presName="cycle" presStyleCnt="0"/>
      <dgm:spPr/>
    </dgm:pt>
    <dgm:pt modelId="{CF21955F-3CE2-4191-A218-438DEBE0104C}" type="pres">
      <dgm:prSet presAssocID="{B0FB9A26-BDA3-48CC-91CE-FCA8E18018A5}" presName="centerShape" presStyleCnt="0"/>
      <dgm:spPr/>
    </dgm:pt>
    <dgm:pt modelId="{F655D806-31D5-4AFD-8ABB-6AFD2CDA4DD7}" type="pres">
      <dgm:prSet presAssocID="{B0FB9A26-BDA3-48CC-91CE-FCA8E18018A5}" presName="connSite" presStyleLbl="node1" presStyleIdx="0" presStyleCnt="11"/>
      <dgm:spPr/>
    </dgm:pt>
    <dgm:pt modelId="{68B8A69F-A7EB-41EB-8C8F-50DFC6646126}" type="pres">
      <dgm:prSet presAssocID="{B0FB9A26-BDA3-48CC-91CE-FCA8E18018A5}" presName="visible" presStyleLbl="node1" presStyleIdx="0" presStyleCnt="11"/>
      <dgm:spPr>
        <a:xfrm>
          <a:off x="-265315" y="2664948"/>
          <a:ext cx="804202" cy="804202"/>
        </a:xfrm>
        <a:prstGeom prst="ellipse">
          <a:avLst/>
        </a:prstGeom>
        <a:noFill/>
        <a:ln w="12700" cap="flat" cmpd="sng" algn="ctr">
          <a:noFill/>
          <a:prstDash val="solid"/>
          <a:miter lim="800000"/>
        </a:ln>
        <a:effectLst/>
      </dgm:spPr>
    </dgm:pt>
    <dgm:pt modelId="{B7410D46-EC4C-4AE5-883C-20A7A7572740}" type="pres">
      <dgm:prSet presAssocID="{EC2A4047-5296-43E3-AEDC-F509F39EB043}" presName="Name25" presStyleLbl="parChTrans1D1" presStyleIdx="0" presStyleCnt="10"/>
      <dgm:spPr/>
    </dgm:pt>
    <dgm:pt modelId="{9F47BADA-2C8C-42DA-BFC5-E317717FD82E}" type="pres">
      <dgm:prSet presAssocID="{04115D8D-08C0-4614-8C24-59FA8AD1065C}" presName="node" presStyleCnt="0"/>
      <dgm:spPr/>
    </dgm:pt>
    <dgm:pt modelId="{519A3C70-87A3-41BE-9DA2-128647000963}" type="pres">
      <dgm:prSet presAssocID="{04115D8D-08C0-4614-8C24-59FA8AD1065C}" presName="parentNode" presStyleLbl="node1" presStyleIdx="1" presStyleCnt="11" custScaleX="581943" custScaleY="111912" custLinFactX="100000" custLinFactNeighborX="117383" custLinFactNeighborY="25220">
        <dgm:presLayoutVars>
          <dgm:chMax val="1"/>
          <dgm:bulletEnabled val="1"/>
        </dgm:presLayoutVars>
      </dgm:prSet>
      <dgm:spPr>
        <a:prstGeom prst="flowChartProcess">
          <a:avLst/>
        </a:prstGeom>
      </dgm:spPr>
    </dgm:pt>
    <dgm:pt modelId="{9FD6DD62-00A4-474F-B2B6-17A89FF0F841}" type="pres">
      <dgm:prSet presAssocID="{04115D8D-08C0-4614-8C24-59FA8AD1065C}" presName="childNode" presStyleLbl="revTx" presStyleIdx="0" presStyleCnt="0">
        <dgm:presLayoutVars>
          <dgm:bulletEnabled val="1"/>
        </dgm:presLayoutVars>
      </dgm:prSet>
      <dgm:spPr/>
    </dgm:pt>
    <dgm:pt modelId="{29FFF35D-A6C9-431B-BA78-1D9C46AD69A6}" type="pres">
      <dgm:prSet presAssocID="{1CC3A459-4575-4456-945B-14F6195A3E18}" presName="Name25" presStyleLbl="parChTrans1D1" presStyleIdx="1" presStyleCnt="10"/>
      <dgm:spPr/>
    </dgm:pt>
    <dgm:pt modelId="{BBAA893B-AC72-4DF0-B581-9A77E6FA1209}" type="pres">
      <dgm:prSet presAssocID="{05A724A4-BD46-4F66-AFB8-89BDB552365F}" presName="node" presStyleCnt="0"/>
      <dgm:spPr/>
    </dgm:pt>
    <dgm:pt modelId="{F2FE59BE-CF35-4E50-8B46-D597A144F055}" type="pres">
      <dgm:prSet presAssocID="{05A724A4-BD46-4F66-AFB8-89BDB552365F}" presName="parentNode" presStyleLbl="node1" presStyleIdx="2" presStyleCnt="11" custScaleX="437133" custScaleY="111912" custLinFactX="76772" custLinFactNeighborX="100000" custLinFactNeighborY="11660">
        <dgm:presLayoutVars>
          <dgm:chMax val="1"/>
          <dgm:bulletEnabled val="1"/>
        </dgm:presLayoutVars>
      </dgm:prSet>
      <dgm:spPr>
        <a:prstGeom prst="flowChartProcess">
          <a:avLst/>
        </a:prstGeom>
      </dgm:spPr>
    </dgm:pt>
    <dgm:pt modelId="{7CE3F25A-6890-48BF-B9C2-1E9BAE7258C4}" type="pres">
      <dgm:prSet presAssocID="{05A724A4-BD46-4F66-AFB8-89BDB552365F}" presName="childNode" presStyleLbl="revTx" presStyleIdx="0" presStyleCnt="0">
        <dgm:presLayoutVars>
          <dgm:bulletEnabled val="1"/>
        </dgm:presLayoutVars>
      </dgm:prSet>
      <dgm:spPr/>
    </dgm:pt>
    <dgm:pt modelId="{A52C6A2D-624C-4028-96F6-B44D3B76A3AD}" type="pres">
      <dgm:prSet presAssocID="{45E0E67B-EE5A-44B9-9D02-ECA21725D54F}" presName="Name25" presStyleLbl="parChTrans1D1" presStyleIdx="2" presStyleCnt="10"/>
      <dgm:spPr/>
    </dgm:pt>
    <dgm:pt modelId="{FEED2E5F-ED3E-4941-867F-B28D61BF57D6}" type="pres">
      <dgm:prSet presAssocID="{CD285F63-9D1B-4AE3-BC2A-7001568EC7CE}" presName="node" presStyleCnt="0"/>
      <dgm:spPr/>
    </dgm:pt>
    <dgm:pt modelId="{3F6043A0-926C-4BCE-A2CA-8784AA2348D5}" type="pres">
      <dgm:prSet presAssocID="{CD285F63-9D1B-4AE3-BC2A-7001568EC7CE}" presName="parentNode" presStyleLbl="node1" presStyleIdx="3" presStyleCnt="11" custScaleX="450208" custScaleY="111912" custLinFactX="82140" custLinFactNeighborX="100000" custLinFactNeighborY="14031">
        <dgm:presLayoutVars>
          <dgm:chMax val="1"/>
          <dgm:bulletEnabled val="1"/>
        </dgm:presLayoutVars>
      </dgm:prSet>
      <dgm:spPr>
        <a:prstGeom prst="flowChartProcess">
          <a:avLst/>
        </a:prstGeom>
      </dgm:spPr>
    </dgm:pt>
    <dgm:pt modelId="{55690C94-9EB7-4F6A-A07E-018B723755D5}" type="pres">
      <dgm:prSet presAssocID="{CD285F63-9D1B-4AE3-BC2A-7001568EC7CE}" presName="childNode" presStyleLbl="revTx" presStyleIdx="0" presStyleCnt="0">
        <dgm:presLayoutVars>
          <dgm:bulletEnabled val="1"/>
        </dgm:presLayoutVars>
      </dgm:prSet>
      <dgm:spPr/>
    </dgm:pt>
    <dgm:pt modelId="{6631C448-F189-4580-B399-7B856114889B}" type="pres">
      <dgm:prSet presAssocID="{D6DD4EDD-D673-4467-96A2-6FA162F684BD}" presName="Name25" presStyleLbl="parChTrans1D1" presStyleIdx="3" presStyleCnt="10"/>
      <dgm:spPr/>
    </dgm:pt>
    <dgm:pt modelId="{74DB33D0-65C6-4B08-8BE9-D6EB7249DA43}" type="pres">
      <dgm:prSet presAssocID="{A990434D-3299-4717-9F83-15ECE1302BC7}" presName="node" presStyleCnt="0"/>
      <dgm:spPr/>
    </dgm:pt>
    <dgm:pt modelId="{CD7DACB7-89F1-4C54-B2ED-A6D99895DED7}" type="pres">
      <dgm:prSet presAssocID="{A990434D-3299-4717-9F83-15ECE1302BC7}" presName="parentNode" presStyleLbl="node1" presStyleIdx="4" presStyleCnt="11" custScaleX="302108" custScaleY="111912" custLinFactX="1986" custLinFactNeighborX="100000" custLinFactNeighborY="4023">
        <dgm:presLayoutVars>
          <dgm:chMax val="1"/>
          <dgm:bulletEnabled val="1"/>
        </dgm:presLayoutVars>
      </dgm:prSet>
      <dgm:spPr>
        <a:prstGeom prst="flowChartProcess">
          <a:avLst/>
        </a:prstGeom>
      </dgm:spPr>
    </dgm:pt>
    <dgm:pt modelId="{C4E00E35-3C8A-4DF2-ABA9-31B34B4E83C2}" type="pres">
      <dgm:prSet presAssocID="{A990434D-3299-4717-9F83-15ECE1302BC7}" presName="childNode" presStyleLbl="revTx" presStyleIdx="0" presStyleCnt="0">
        <dgm:presLayoutVars>
          <dgm:bulletEnabled val="1"/>
        </dgm:presLayoutVars>
      </dgm:prSet>
      <dgm:spPr/>
    </dgm:pt>
    <dgm:pt modelId="{4E1DB97E-4445-481F-B8EE-05BFCCC7D409}" type="pres">
      <dgm:prSet presAssocID="{50940915-0D3A-4D57-99A8-4489FE2B0D9C}" presName="Name25" presStyleLbl="parChTrans1D1" presStyleIdx="4" presStyleCnt="10"/>
      <dgm:spPr/>
    </dgm:pt>
    <dgm:pt modelId="{23113825-4D4C-4BBE-9A99-69F5F5846881}" type="pres">
      <dgm:prSet presAssocID="{96B8F368-0CB8-42FF-BC74-AF1E09ECDA30}" presName="node" presStyleCnt="0"/>
      <dgm:spPr/>
    </dgm:pt>
    <dgm:pt modelId="{447D423B-13FD-415D-A8F5-4ECC440C2BA2}" type="pres">
      <dgm:prSet presAssocID="{96B8F368-0CB8-42FF-BC74-AF1E09ECDA30}" presName="parentNode" presStyleLbl="node1" presStyleIdx="5" presStyleCnt="11" custScaleX="335737" custScaleY="111912" custLinFactX="18972" custLinFactNeighborX="100000" custLinFactNeighborY="-15195">
        <dgm:presLayoutVars>
          <dgm:chMax val="1"/>
          <dgm:bulletEnabled val="1"/>
        </dgm:presLayoutVars>
      </dgm:prSet>
      <dgm:spPr>
        <a:prstGeom prst="flowChartProcess">
          <a:avLst/>
        </a:prstGeom>
      </dgm:spPr>
    </dgm:pt>
    <dgm:pt modelId="{D83B82F2-0CCD-4E1F-B59E-3FBF8AAD70D5}" type="pres">
      <dgm:prSet presAssocID="{96B8F368-0CB8-42FF-BC74-AF1E09ECDA30}" presName="childNode" presStyleLbl="revTx" presStyleIdx="0" presStyleCnt="0">
        <dgm:presLayoutVars>
          <dgm:bulletEnabled val="1"/>
        </dgm:presLayoutVars>
      </dgm:prSet>
      <dgm:spPr/>
    </dgm:pt>
    <dgm:pt modelId="{8E4ED178-8A62-454D-BF8F-24636F575B7C}" type="pres">
      <dgm:prSet presAssocID="{3001DA8C-F417-46BB-88AA-ABA585CDCB70}" presName="Name25" presStyleLbl="parChTrans1D1" presStyleIdx="5" presStyleCnt="10"/>
      <dgm:spPr/>
    </dgm:pt>
    <dgm:pt modelId="{7DACE7D1-429E-494A-8F48-965FB0FB5E51}" type="pres">
      <dgm:prSet presAssocID="{221E45E0-2BE3-425D-85A5-9BA56F7E7EB5}" presName="node" presStyleCnt="0"/>
      <dgm:spPr/>
    </dgm:pt>
    <dgm:pt modelId="{DA039E59-9827-4723-95EB-15B136EA6FE9}" type="pres">
      <dgm:prSet presAssocID="{221E45E0-2BE3-425D-85A5-9BA56F7E7EB5}" presName="parentNode" presStyleLbl="node1" presStyleIdx="6" presStyleCnt="11" custScaleX="272075" custScaleY="111912" custLinFactNeighborX="81620" custLinFactNeighborY="-5703">
        <dgm:presLayoutVars>
          <dgm:chMax val="1"/>
          <dgm:bulletEnabled val="1"/>
        </dgm:presLayoutVars>
      </dgm:prSet>
      <dgm:spPr>
        <a:prstGeom prst="flowChartProcess">
          <a:avLst/>
        </a:prstGeom>
      </dgm:spPr>
    </dgm:pt>
    <dgm:pt modelId="{B11466AF-527B-4D79-A0EF-FBE5A49CBF67}" type="pres">
      <dgm:prSet presAssocID="{221E45E0-2BE3-425D-85A5-9BA56F7E7EB5}" presName="childNode" presStyleLbl="revTx" presStyleIdx="0" presStyleCnt="0">
        <dgm:presLayoutVars>
          <dgm:bulletEnabled val="1"/>
        </dgm:presLayoutVars>
      </dgm:prSet>
      <dgm:spPr/>
    </dgm:pt>
    <dgm:pt modelId="{F87A69EE-850C-47C3-A1A9-DDF46209F377}" type="pres">
      <dgm:prSet presAssocID="{B26E890B-BBF9-4D8D-B35B-6776CAFC92CC}" presName="Name25" presStyleLbl="parChTrans1D1" presStyleIdx="6" presStyleCnt="10"/>
      <dgm:spPr/>
    </dgm:pt>
    <dgm:pt modelId="{F61B6CE7-1A12-4193-A46B-F84CA1F51EE0}" type="pres">
      <dgm:prSet presAssocID="{F6225063-597A-48F0-8E10-9264BDC33DD0}" presName="node" presStyleCnt="0"/>
      <dgm:spPr/>
    </dgm:pt>
    <dgm:pt modelId="{97ED44E0-D030-4DB2-B28A-08054689CB34}" type="pres">
      <dgm:prSet presAssocID="{F6225063-597A-48F0-8E10-9264BDC33DD0}" presName="parentNode" presStyleLbl="node1" presStyleIdx="7" presStyleCnt="11" custScaleX="352023" custScaleY="111912" custLinFactX="36148" custLinFactNeighborX="100000" custLinFactNeighborY="-388">
        <dgm:presLayoutVars>
          <dgm:chMax val="1"/>
          <dgm:bulletEnabled val="1"/>
        </dgm:presLayoutVars>
      </dgm:prSet>
      <dgm:spPr>
        <a:prstGeom prst="flowChartProcess">
          <a:avLst/>
        </a:prstGeom>
      </dgm:spPr>
    </dgm:pt>
    <dgm:pt modelId="{86C03FAB-19B7-45E6-B707-39FE07B113D3}" type="pres">
      <dgm:prSet presAssocID="{F6225063-597A-48F0-8E10-9264BDC33DD0}" presName="childNode" presStyleLbl="revTx" presStyleIdx="0" presStyleCnt="0">
        <dgm:presLayoutVars>
          <dgm:bulletEnabled val="1"/>
        </dgm:presLayoutVars>
      </dgm:prSet>
      <dgm:spPr/>
    </dgm:pt>
    <dgm:pt modelId="{F6C722F3-375D-482F-8CDF-B0820496DD58}" type="pres">
      <dgm:prSet presAssocID="{32212763-6A79-4411-9705-17C61C394760}" presName="Name25" presStyleLbl="parChTrans1D1" presStyleIdx="7" presStyleCnt="10"/>
      <dgm:spPr/>
    </dgm:pt>
    <dgm:pt modelId="{9C362E12-88F7-4609-ADC7-A8AF308D5E91}" type="pres">
      <dgm:prSet presAssocID="{E1ED2ABA-5728-4F38-8E01-C23B6F5028E2}" presName="node" presStyleCnt="0"/>
      <dgm:spPr/>
    </dgm:pt>
    <dgm:pt modelId="{2410DA66-0998-405A-B554-924A0F44B948}" type="pres">
      <dgm:prSet presAssocID="{E1ED2ABA-5728-4F38-8E01-C23B6F5028E2}" presName="parentNode" presStyleLbl="node1" presStyleIdx="8" presStyleCnt="11" custScaleX="414473" custScaleY="111912" custLinFactX="74786" custLinFactNeighborX="100000" custLinFactNeighborY="-7712">
        <dgm:presLayoutVars>
          <dgm:chMax val="1"/>
          <dgm:bulletEnabled val="1"/>
        </dgm:presLayoutVars>
      </dgm:prSet>
      <dgm:spPr>
        <a:prstGeom prst="flowChartProcess">
          <a:avLst/>
        </a:prstGeom>
      </dgm:spPr>
    </dgm:pt>
    <dgm:pt modelId="{7E6C28C4-57FA-4FD9-86CE-CF8715E3BD3A}" type="pres">
      <dgm:prSet presAssocID="{E1ED2ABA-5728-4F38-8E01-C23B6F5028E2}" presName="childNode" presStyleLbl="revTx" presStyleIdx="0" presStyleCnt="0">
        <dgm:presLayoutVars>
          <dgm:bulletEnabled val="1"/>
        </dgm:presLayoutVars>
      </dgm:prSet>
      <dgm:spPr/>
    </dgm:pt>
    <dgm:pt modelId="{F896B959-58C8-4485-8240-5B9292B5ED5F}" type="pres">
      <dgm:prSet presAssocID="{C5C99FFC-BBBE-478D-B8E7-A83AC5B7BEE9}" presName="Name25" presStyleLbl="parChTrans1D1" presStyleIdx="8" presStyleCnt="10"/>
      <dgm:spPr/>
    </dgm:pt>
    <dgm:pt modelId="{60290592-6598-45A5-ABD1-513E568F054D}" type="pres">
      <dgm:prSet presAssocID="{5B2FFC66-84DE-4A7C-97F4-3C9BE72DFF7F}" presName="node" presStyleCnt="0"/>
      <dgm:spPr/>
    </dgm:pt>
    <dgm:pt modelId="{3A462142-599D-4900-8300-37E5AC776117}" type="pres">
      <dgm:prSet presAssocID="{5B2FFC66-84DE-4A7C-97F4-3C9BE72DFF7F}" presName="parentNode" presStyleLbl="node1" presStyleIdx="9" presStyleCnt="11" custScaleX="477282" custScaleY="110000" custLinFactX="100000" custLinFactNeighborX="112259" custLinFactNeighborY="-13106">
        <dgm:presLayoutVars>
          <dgm:chMax val="1"/>
          <dgm:bulletEnabled val="1"/>
        </dgm:presLayoutVars>
      </dgm:prSet>
      <dgm:spPr>
        <a:prstGeom prst="flowChartProcess">
          <a:avLst/>
        </a:prstGeom>
      </dgm:spPr>
    </dgm:pt>
    <dgm:pt modelId="{2A790D53-729E-44FA-B37B-EA490D666265}" type="pres">
      <dgm:prSet presAssocID="{5B2FFC66-84DE-4A7C-97F4-3C9BE72DFF7F}" presName="childNode" presStyleLbl="revTx" presStyleIdx="0" presStyleCnt="0">
        <dgm:presLayoutVars>
          <dgm:bulletEnabled val="1"/>
        </dgm:presLayoutVars>
      </dgm:prSet>
      <dgm:spPr/>
    </dgm:pt>
    <dgm:pt modelId="{2467A25A-7D87-499B-92C8-8128EFDB2766}" type="pres">
      <dgm:prSet presAssocID="{FCCABC22-9AD7-407C-903A-D50747DE1E1F}" presName="Name25" presStyleLbl="parChTrans1D1" presStyleIdx="9" presStyleCnt="10"/>
      <dgm:spPr/>
    </dgm:pt>
    <dgm:pt modelId="{0601AA1B-EF5B-4DF7-A40F-E3DCCDADCBCA}" type="pres">
      <dgm:prSet presAssocID="{05C93374-0D55-47C5-BB51-E0B348E85681}" presName="node" presStyleCnt="0"/>
      <dgm:spPr/>
    </dgm:pt>
    <dgm:pt modelId="{EA536F0A-9B26-42EB-A3D9-FA29D6BC8347}" type="pres">
      <dgm:prSet presAssocID="{05C93374-0D55-47C5-BB51-E0B348E85681}" presName="parentNode" presStyleLbl="node1" presStyleIdx="10" presStyleCnt="11" custScaleX="560862" custScaleY="111912" custLinFactX="82859" custLinFactNeighborX="100000" custLinFactNeighborY="-28335">
        <dgm:presLayoutVars>
          <dgm:chMax val="1"/>
          <dgm:bulletEnabled val="1"/>
        </dgm:presLayoutVars>
      </dgm:prSet>
      <dgm:spPr>
        <a:prstGeom prst="flowChartProcess">
          <a:avLst/>
        </a:prstGeom>
      </dgm:spPr>
    </dgm:pt>
    <dgm:pt modelId="{99FC9CA3-FDB5-4040-A93D-415AE18B15C6}" type="pres">
      <dgm:prSet presAssocID="{05C93374-0D55-47C5-BB51-E0B348E85681}" presName="childNode" presStyleLbl="revTx" presStyleIdx="0" presStyleCnt="0">
        <dgm:presLayoutVars>
          <dgm:bulletEnabled val="1"/>
        </dgm:presLayoutVars>
      </dgm:prSet>
      <dgm:spPr/>
    </dgm:pt>
  </dgm:ptLst>
  <dgm:cxnLst>
    <dgm:cxn modelId="{35F25403-C240-405F-86CD-78A63F6627F2}" type="presOf" srcId="{05A724A4-BD46-4F66-AFB8-89BDB552365F}" destId="{F2FE59BE-CF35-4E50-8B46-D597A144F055}" srcOrd="0" destOrd="0" presId="urn:microsoft.com/office/officeart/2005/8/layout/radial2"/>
    <dgm:cxn modelId="{B4026D0A-A42F-4F27-92CE-B1E6BBF2398E}" type="presOf" srcId="{E1ED2ABA-5728-4F38-8E01-C23B6F5028E2}" destId="{2410DA66-0998-405A-B554-924A0F44B948}" srcOrd="0" destOrd="0" presId="urn:microsoft.com/office/officeart/2005/8/layout/radial2"/>
    <dgm:cxn modelId="{5FA5FD10-7EC8-424A-89CB-4583742C8C79}" srcId="{B0FB9A26-BDA3-48CC-91CE-FCA8E18018A5}" destId="{05A724A4-BD46-4F66-AFB8-89BDB552365F}" srcOrd="1" destOrd="0" parTransId="{1CC3A459-4575-4456-945B-14F6195A3E18}" sibTransId="{5D7764B8-784D-4F31-976A-87084C89ABF5}"/>
    <dgm:cxn modelId="{663D5A17-917B-4665-B2E4-6264DE2422EA}" type="presOf" srcId="{04115D8D-08C0-4614-8C24-59FA8AD1065C}" destId="{519A3C70-87A3-41BE-9DA2-128647000963}" srcOrd="0" destOrd="0" presId="urn:microsoft.com/office/officeart/2005/8/layout/radial2"/>
    <dgm:cxn modelId="{6300D31C-5BD8-4E9B-A043-0CEB8AAFF6D6}" type="presOf" srcId="{3001DA8C-F417-46BB-88AA-ABA585CDCB70}" destId="{8E4ED178-8A62-454D-BF8F-24636F575B7C}" srcOrd="0" destOrd="0" presId="urn:microsoft.com/office/officeart/2005/8/layout/radial2"/>
    <dgm:cxn modelId="{A0D13927-F3BA-4F80-A7CA-0C198D66187A}" srcId="{B0FB9A26-BDA3-48CC-91CE-FCA8E18018A5}" destId="{04115D8D-08C0-4614-8C24-59FA8AD1065C}" srcOrd="0" destOrd="0" parTransId="{EC2A4047-5296-43E3-AEDC-F509F39EB043}" sibTransId="{6CE3CDE4-920B-498F-9D96-1D61015D42DC}"/>
    <dgm:cxn modelId="{2DDE505F-DB4D-43A6-A5B9-5C1EEC257E37}" srcId="{B0FB9A26-BDA3-48CC-91CE-FCA8E18018A5}" destId="{E1ED2ABA-5728-4F38-8E01-C23B6F5028E2}" srcOrd="7" destOrd="0" parTransId="{32212763-6A79-4411-9705-17C61C394760}" sibTransId="{7F6656A7-6117-4EB9-B0E3-9A4CDA9F5C9C}"/>
    <dgm:cxn modelId="{B4D60045-D969-461B-923E-851EAC32C4EB}" type="presOf" srcId="{50940915-0D3A-4D57-99A8-4489FE2B0D9C}" destId="{4E1DB97E-4445-481F-B8EE-05BFCCC7D409}" srcOrd="0" destOrd="0" presId="urn:microsoft.com/office/officeart/2005/8/layout/radial2"/>
    <dgm:cxn modelId="{353EC247-F95F-4B8C-A6EB-9D41F56398F1}" type="presOf" srcId="{B0FB9A26-BDA3-48CC-91CE-FCA8E18018A5}" destId="{E1BF6120-4902-46DE-88F1-2F8D104D5DD0}" srcOrd="0" destOrd="0" presId="urn:microsoft.com/office/officeart/2005/8/layout/radial2"/>
    <dgm:cxn modelId="{D1A4B06C-B379-4350-82A6-A345CE1F4512}" type="presOf" srcId="{05C93374-0D55-47C5-BB51-E0B348E85681}" destId="{EA536F0A-9B26-42EB-A3D9-FA29D6BC8347}" srcOrd="0" destOrd="0" presId="urn:microsoft.com/office/officeart/2005/8/layout/radial2"/>
    <dgm:cxn modelId="{EE377473-953F-4864-9683-A91F34223E1E}" type="presOf" srcId="{B26E890B-BBF9-4D8D-B35B-6776CAFC92CC}" destId="{F87A69EE-850C-47C3-A1A9-DDF46209F377}" srcOrd="0" destOrd="0" presId="urn:microsoft.com/office/officeart/2005/8/layout/radial2"/>
    <dgm:cxn modelId="{970D2976-DD33-49BC-87E6-2E103084B469}" type="presOf" srcId="{FCCABC22-9AD7-407C-903A-D50747DE1E1F}" destId="{2467A25A-7D87-499B-92C8-8128EFDB2766}" srcOrd="0" destOrd="0" presId="urn:microsoft.com/office/officeart/2005/8/layout/radial2"/>
    <dgm:cxn modelId="{F00A2158-49FE-42E9-BD24-47DB4CC0CF59}" type="presOf" srcId="{EC2A4047-5296-43E3-AEDC-F509F39EB043}" destId="{B7410D46-EC4C-4AE5-883C-20A7A7572740}" srcOrd="0" destOrd="0" presId="urn:microsoft.com/office/officeart/2005/8/layout/radial2"/>
    <dgm:cxn modelId="{33A45458-4865-4391-86F2-E9329B977E90}" srcId="{B0FB9A26-BDA3-48CC-91CE-FCA8E18018A5}" destId="{CD285F63-9D1B-4AE3-BC2A-7001568EC7CE}" srcOrd="2" destOrd="0" parTransId="{45E0E67B-EE5A-44B9-9D02-ECA21725D54F}" sibTransId="{F38F647E-26B5-44CB-AF8F-8B941CEAAFFC}"/>
    <dgm:cxn modelId="{1783AE59-E626-4DAA-9702-E4CF47B62F3B}" type="presOf" srcId="{D6DD4EDD-D673-4467-96A2-6FA162F684BD}" destId="{6631C448-F189-4580-B399-7B856114889B}" srcOrd="0" destOrd="0" presId="urn:microsoft.com/office/officeart/2005/8/layout/radial2"/>
    <dgm:cxn modelId="{3338D459-C43E-4823-AF6B-F6601B6EEAD3}" srcId="{B0FB9A26-BDA3-48CC-91CE-FCA8E18018A5}" destId="{05C93374-0D55-47C5-BB51-E0B348E85681}" srcOrd="9" destOrd="0" parTransId="{FCCABC22-9AD7-407C-903A-D50747DE1E1F}" sibTransId="{C3FE3C8C-071A-4C21-8BBA-EC2987D66AEC}"/>
    <dgm:cxn modelId="{DE9A8F7B-C671-4B66-A8B8-7D14A94E9178}" type="presOf" srcId="{221E45E0-2BE3-425D-85A5-9BA56F7E7EB5}" destId="{DA039E59-9827-4723-95EB-15B136EA6FE9}" srcOrd="0" destOrd="0" presId="urn:microsoft.com/office/officeart/2005/8/layout/radial2"/>
    <dgm:cxn modelId="{37C9E789-B836-4BCD-AA3C-40FB36767AE8}" type="presOf" srcId="{1CC3A459-4575-4456-945B-14F6195A3E18}" destId="{29FFF35D-A6C9-431B-BA78-1D9C46AD69A6}" srcOrd="0" destOrd="0" presId="urn:microsoft.com/office/officeart/2005/8/layout/radial2"/>
    <dgm:cxn modelId="{87C54894-4F60-4B66-8ECE-EE385D267FB3}" type="presOf" srcId="{96B8F368-0CB8-42FF-BC74-AF1E09ECDA30}" destId="{447D423B-13FD-415D-A8F5-4ECC440C2BA2}" srcOrd="0" destOrd="0" presId="urn:microsoft.com/office/officeart/2005/8/layout/radial2"/>
    <dgm:cxn modelId="{DCACD899-460D-4178-AF6A-1A28C14376D5}" type="presOf" srcId="{CD285F63-9D1B-4AE3-BC2A-7001568EC7CE}" destId="{3F6043A0-926C-4BCE-A2CA-8784AA2348D5}" srcOrd="0" destOrd="0" presId="urn:microsoft.com/office/officeart/2005/8/layout/radial2"/>
    <dgm:cxn modelId="{4EE403A5-BAA0-4F7E-AAF8-18964B8B9B21}" srcId="{B0FB9A26-BDA3-48CC-91CE-FCA8E18018A5}" destId="{221E45E0-2BE3-425D-85A5-9BA56F7E7EB5}" srcOrd="5" destOrd="0" parTransId="{3001DA8C-F417-46BB-88AA-ABA585CDCB70}" sibTransId="{AE5E41D4-75F9-4A49-B7E4-83277BA2A0E2}"/>
    <dgm:cxn modelId="{46B10FB4-418A-4D47-8C47-2CC72AD2D166}" srcId="{B0FB9A26-BDA3-48CC-91CE-FCA8E18018A5}" destId="{96B8F368-0CB8-42FF-BC74-AF1E09ECDA30}" srcOrd="4" destOrd="0" parTransId="{50940915-0D3A-4D57-99A8-4489FE2B0D9C}" sibTransId="{CD987680-8DE2-4C75-A9D2-93DE4BEF43B8}"/>
    <dgm:cxn modelId="{87A77EB5-6E81-4292-B94D-A717EBA0E128}" type="presOf" srcId="{32212763-6A79-4411-9705-17C61C394760}" destId="{F6C722F3-375D-482F-8CDF-B0820496DD58}" srcOrd="0" destOrd="0" presId="urn:microsoft.com/office/officeart/2005/8/layout/radial2"/>
    <dgm:cxn modelId="{1B7317BC-6A33-4748-A076-31B31626D69E}" srcId="{B0FB9A26-BDA3-48CC-91CE-FCA8E18018A5}" destId="{5B2FFC66-84DE-4A7C-97F4-3C9BE72DFF7F}" srcOrd="8" destOrd="0" parTransId="{C5C99FFC-BBBE-478D-B8E7-A83AC5B7BEE9}" sibTransId="{30489FD4-CA23-4351-806E-F52ECC2A03F4}"/>
    <dgm:cxn modelId="{52FB61C2-D26A-48F3-B9CF-C0845624D150}" type="presOf" srcId="{C5C99FFC-BBBE-478D-B8E7-A83AC5B7BEE9}" destId="{F896B959-58C8-4485-8240-5B9292B5ED5F}" srcOrd="0" destOrd="0" presId="urn:microsoft.com/office/officeart/2005/8/layout/radial2"/>
    <dgm:cxn modelId="{2CB037CB-FFE3-40EE-82D7-62F963F92B4E}" srcId="{B0FB9A26-BDA3-48CC-91CE-FCA8E18018A5}" destId="{F6225063-597A-48F0-8E10-9264BDC33DD0}" srcOrd="6" destOrd="0" parTransId="{B26E890B-BBF9-4D8D-B35B-6776CAFC92CC}" sibTransId="{377F143B-2EA8-438F-B2D9-63760FFA80A7}"/>
    <dgm:cxn modelId="{2B5EB4D1-2C51-4CE2-81D1-B540F09F9A75}" type="presOf" srcId="{5B2FFC66-84DE-4A7C-97F4-3C9BE72DFF7F}" destId="{3A462142-599D-4900-8300-37E5AC776117}" srcOrd="0" destOrd="0" presId="urn:microsoft.com/office/officeart/2005/8/layout/radial2"/>
    <dgm:cxn modelId="{CC500DDF-4DD0-4559-B23C-3C623CB0BE6A}" type="presOf" srcId="{A990434D-3299-4717-9F83-15ECE1302BC7}" destId="{CD7DACB7-89F1-4C54-B2ED-A6D99895DED7}" srcOrd="0" destOrd="0" presId="urn:microsoft.com/office/officeart/2005/8/layout/radial2"/>
    <dgm:cxn modelId="{747239E5-512C-4E12-929D-EC7544E58262}" type="presOf" srcId="{F6225063-597A-48F0-8E10-9264BDC33DD0}" destId="{97ED44E0-D030-4DB2-B28A-08054689CB34}" srcOrd="0" destOrd="0" presId="urn:microsoft.com/office/officeart/2005/8/layout/radial2"/>
    <dgm:cxn modelId="{0C6E15ED-F4A3-4360-BC2F-2F27C57689C2}" type="presOf" srcId="{45E0E67B-EE5A-44B9-9D02-ECA21725D54F}" destId="{A52C6A2D-624C-4028-96F6-B44D3B76A3AD}" srcOrd="0" destOrd="0" presId="urn:microsoft.com/office/officeart/2005/8/layout/radial2"/>
    <dgm:cxn modelId="{5A4042F9-3A11-4219-8E75-A1BCFC75EA8B}" srcId="{B0FB9A26-BDA3-48CC-91CE-FCA8E18018A5}" destId="{A990434D-3299-4717-9F83-15ECE1302BC7}" srcOrd="3" destOrd="0" parTransId="{D6DD4EDD-D673-4467-96A2-6FA162F684BD}" sibTransId="{94401177-A8D9-4846-80CF-F531317D3426}"/>
    <dgm:cxn modelId="{D3F285DC-5447-49D8-8520-E86921877FA9}" type="presParOf" srcId="{E1BF6120-4902-46DE-88F1-2F8D104D5DD0}" destId="{7171DAF9-6CFE-4290-9D15-5F2B03BA0B3E}" srcOrd="0" destOrd="0" presId="urn:microsoft.com/office/officeart/2005/8/layout/radial2"/>
    <dgm:cxn modelId="{19B33B8B-AB8D-4DED-9696-F072F361B2BA}" type="presParOf" srcId="{7171DAF9-6CFE-4290-9D15-5F2B03BA0B3E}" destId="{CF21955F-3CE2-4191-A218-438DEBE0104C}" srcOrd="0" destOrd="0" presId="urn:microsoft.com/office/officeart/2005/8/layout/radial2"/>
    <dgm:cxn modelId="{09EAB6A0-7433-4473-93C8-4A8BB56412FC}" type="presParOf" srcId="{CF21955F-3CE2-4191-A218-438DEBE0104C}" destId="{F655D806-31D5-4AFD-8ABB-6AFD2CDA4DD7}" srcOrd="0" destOrd="0" presId="urn:microsoft.com/office/officeart/2005/8/layout/radial2"/>
    <dgm:cxn modelId="{1120348E-8DA1-4292-8E16-C538A0C7A941}" type="presParOf" srcId="{CF21955F-3CE2-4191-A218-438DEBE0104C}" destId="{68B8A69F-A7EB-41EB-8C8F-50DFC6646126}" srcOrd="1" destOrd="0" presId="urn:microsoft.com/office/officeart/2005/8/layout/radial2"/>
    <dgm:cxn modelId="{00E6DC56-4C0C-42CD-A48A-0534A893EEC0}" type="presParOf" srcId="{7171DAF9-6CFE-4290-9D15-5F2B03BA0B3E}" destId="{B7410D46-EC4C-4AE5-883C-20A7A7572740}" srcOrd="1" destOrd="0" presId="urn:microsoft.com/office/officeart/2005/8/layout/radial2"/>
    <dgm:cxn modelId="{77CB3B62-4410-4E50-9080-8EA475269509}" type="presParOf" srcId="{7171DAF9-6CFE-4290-9D15-5F2B03BA0B3E}" destId="{9F47BADA-2C8C-42DA-BFC5-E317717FD82E}" srcOrd="2" destOrd="0" presId="urn:microsoft.com/office/officeart/2005/8/layout/radial2"/>
    <dgm:cxn modelId="{9BF321E8-EA65-4802-A966-4EFD35A07604}" type="presParOf" srcId="{9F47BADA-2C8C-42DA-BFC5-E317717FD82E}" destId="{519A3C70-87A3-41BE-9DA2-128647000963}" srcOrd="0" destOrd="0" presId="urn:microsoft.com/office/officeart/2005/8/layout/radial2"/>
    <dgm:cxn modelId="{3A2A5710-C7BC-436B-AABF-07A723EAB943}" type="presParOf" srcId="{9F47BADA-2C8C-42DA-BFC5-E317717FD82E}" destId="{9FD6DD62-00A4-474F-B2B6-17A89FF0F841}" srcOrd="1" destOrd="0" presId="urn:microsoft.com/office/officeart/2005/8/layout/radial2"/>
    <dgm:cxn modelId="{B443FA3A-6CE3-4F89-8E0F-291B304D9180}" type="presParOf" srcId="{7171DAF9-6CFE-4290-9D15-5F2B03BA0B3E}" destId="{29FFF35D-A6C9-431B-BA78-1D9C46AD69A6}" srcOrd="3" destOrd="0" presId="urn:microsoft.com/office/officeart/2005/8/layout/radial2"/>
    <dgm:cxn modelId="{29CE1183-B6E3-47DA-8D24-0D642FC5EB1B}" type="presParOf" srcId="{7171DAF9-6CFE-4290-9D15-5F2B03BA0B3E}" destId="{BBAA893B-AC72-4DF0-B581-9A77E6FA1209}" srcOrd="4" destOrd="0" presId="urn:microsoft.com/office/officeart/2005/8/layout/radial2"/>
    <dgm:cxn modelId="{30C99130-F460-4C7F-95DF-80F41D9BC272}" type="presParOf" srcId="{BBAA893B-AC72-4DF0-B581-9A77E6FA1209}" destId="{F2FE59BE-CF35-4E50-8B46-D597A144F055}" srcOrd="0" destOrd="0" presId="urn:microsoft.com/office/officeart/2005/8/layout/radial2"/>
    <dgm:cxn modelId="{922B3563-3EB3-41CC-AEAD-F7C26D4AF119}" type="presParOf" srcId="{BBAA893B-AC72-4DF0-B581-9A77E6FA1209}" destId="{7CE3F25A-6890-48BF-B9C2-1E9BAE7258C4}" srcOrd="1" destOrd="0" presId="urn:microsoft.com/office/officeart/2005/8/layout/radial2"/>
    <dgm:cxn modelId="{0C50D1EA-0D6B-49B4-AE25-8E4FCED32FAE}" type="presParOf" srcId="{7171DAF9-6CFE-4290-9D15-5F2B03BA0B3E}" destId="{A52C6A2D-624C-4028-96F6-B44D3B76A3AD}" srcOrd="5" destOrd="0" presId="urn:microsoft.com/office/officeart/2005/8/layout/radial2"/>
    <dgm:cxn modelId="{75D64F5D-8910-4E5B-A3B1-3EFA580CA469}" type="presParOf" srcId="{7171DAF9-6CFE-4290-9D15-5F2B03BA0B3E}" destId="{FEED2E5F-ED3E-4941-867F-B28D61BF57D6}" srcOrd="6" destOrd="0" presId="urn:microsoft.com/office/officeart/2005/8/layout/radial2"/>
    <dgm:cxn modelId="{F6FB8A7E-FFF9-4C39-BD1C-25C18C677653}" type="presParOf" srcId="{FEED2E5F-ED3E-4941-867F-B28D61BF57D6}" destId="{3F6043A0-926C-4BCE-A2CA-8784AA2348D5}" srcOrd="0" destOrd="0" presId="urn:microsoft.com/office/officeart/2005/8/layout/radial2"/>
    <dgm:cxn modelId="{175BC6C6-EE98-40EC-BCA3-0752CB43A9E5}" type="presParOf" srcId="{FEED2E5F-ED3E-4941-867F-B28D61BF57D6}" destId="{55690C94-9EB7-4F6A-A07E-018B723755D5}" srcOrd="1" destOrd="0" presId="urn:microsoft.com/office/officeart/2005/8/layout/radial2"/>
    <dgm:cxn modelId="{0B331653-146C-4AA2-B976-561B47B10A79}" type="presParOf" srcId="{7171DAF9-6CFE-4290-9D15-5F2B03BA0B3E}" destId="{6631C448-F189-4580-B399-7B856114889B}" srcOrd="7" destOrd="0" presId="urn:microsoft.com/office/officeart/2005/8/layout/radial2"/>
    <dgm:cxn modelId="{12363080-AC8E-4055-B723-C0A647895448}" type="presParOf" srcId="{7171DAF9-6CFE-4290-9D15-5F2B03BA0B3E}" destId="{74DB33D0-65C6-4B08-8BE9-D6EB7249DA43}" srcOrd="8" destOrd="0" presId="urn:microsoft.com/office/officeart/2005/8/layout/radial2"/>
    <dgm:cxn modelId="{9F3622B6-8784-4C95-B058-6E710FA04E87}" type="presParOf" srcId="{74DB33D0-65C6-4B08-8BE9-D6EB7249DA43}" destId="{CD7DACB7-89F1-4C54-B2ED-A6D99895DED7}" srcOrd="0" destOrd="0" presId="urn:microsoft.com/office/officeart/2005/8/layout/radial2"/>
    <dgm:cxn modelId="{5C346109-6FBD-4113-93AB-914A0AD5D86D}" type="presParOf" srcId="{74DB33D0-65C6-4B08-8BE9-D6EB7249DA43}" destId="{C4E00E35-3C8A-4DF2-ABA9-31B34B4E83C2}" srcOrd="1" destOrd="0" presId="urn:microsoft.com/office/officeart/2005/8/layout/radial2"/>
    <dgm:cxn modelId="{9F4AB3ED-3A92-4896-ACDF-D35CDDB66E21}" type="presParOf" srcId="{7171DAF9-6CFE-4290-9D15-5F2B03BA0B3E}" destId="{4E1DB97E-4445-481F-B8EE-05BFCCC7D409}" srcOrd="9" destOrd="0" presId="urn:microsoft.com/office/officeart/2005/8/layout/radial2"/>
    <dgm:cxn modelId="{C32A259B-B1A6-4EBF-9DB2-612847C4FAAD}" type="presParOf" srcId="{7171DAF9-6CFE-4290-9D15-5F2B03BA0B3E}" destId="{23113825-4D4C-4BBE-9A99-69F5F5846881}" srcOrd="10" destOrd="0" presId="urn:microsoft.com/office/officeart/2005/8/layout/radial2"/>
    <dgm:cxn modelId="{F2879048-7F9D-4052-A077-2C21D24B054F}" type="presParOf" srcId="{23113825-4D4C-4BBE-9A99-69F5F5846881}" destId="{447D423B-13FD-415D-A8F5-4ECC440C2BA2}" srcOrd="0" destOrd="0" presId="urn:microsoft.com/office/officeart/2005/8/layout/radial2"/>
    <dgm:cxn modelId="{8758B3C2-B11E-41C6-8CB0-FC123B9EF30F}" type="presParOf" srcId="{23113825-4D4C-4BBE-9A99-69F5F5846881}" destId="{D83B82F2-0CCD-4E1F-B59E-3FBF8AAD70D5}" srcOrd="1" destOrd="0" presId="urn:microsoft.com/office/officeart/2005/8/layout/radial2"/>
    <dgm:cxn modelId="{644B4B33-4ABA-46D0-95CD-A447A2E4A2AA}" type="presParOf" srcId="{7171DAF9-6CFE-4290-9D15-5F2B03BA0B3E}" destId="{8E4ED178-8A62-454D-BF8F-24636F575B7C}" srcOrd="11" destOrd="0" presId="urn:microsoft.com/office/officeart/2005/8/layout/radial2"/>
    <dgm:cxn modelId="{C049B24D-712E-41DF-B218-BC97DDD7EC7E}" type="presParOf" srcId="{7171DAF9-6CFE-4290-9D15-5F2B03BA0B3E}" destId="{7DACE7D1-429E-494A-8F48-965FB0FB5E51}" srcOrd="12" destOrd="0" presId="urn:microsoft.com/office/officeart/2005/8/layout/radial2"/>
    <dgm:cxn modelId="{683ABC1F-A080-4249-A47D-D1081A1C6EC2}" type="presParOf" srcId="{7DACE7D1-429E-494A-8F48-965FB0FB5E51}" destId="{DA039E59-9827-4723-95EB-15B136EA6FE9}" srcOrd="0" destOrd="0" presId="urn:microsoft.com/office/officeart/2005/8/layout/radial2"/>
    <dgm:cxn modelId="{34DAFBDF-B148-4CCB-95C5-7BAA49C27813}" type="presParOf" srcId="{7DACE7D1-429E-494A-8F48-965FB0FB5E51}" destId="{B11466AF-527B-4D79-A0EF-FBE5A49CBF67}" srcOrd="1" destOrd="0" presId="urn:microsoft.com/office/officeart/2005/8/layout/radial2"/>
    <dgm:cxn modelId="{81847400-8754-4239-9F6E-BBD53B23980C}" type="presParOf" srcId="{7171DAF9-6CFE-4290-9D15-5F2B03BA0B3E}" destId="{F87A69EE-850C-47C3-A1A9-DDF46209F377}" srcOrd="13" destOrd="0" presId="urn:microsoft.com/office/officeart/2005/8/layout/radial2"/>
    <dgm:cxn modelId="{755E6CD9-2CD7-4B56-9F6F-697537447442}" type="presParOf" srcId="{7171DAF9-6CFE-4290-9D15-5F2B03BA0B3E}" destId="{F61B6CE7-1A12-4193-A46B-F84CA1F51EE0}" srcOrd="14" destOrd="0" presId="urn:microsoft.com/office/officeart/2005/8/layout/radial2"/>
    <dgm:cxn modelId="{F4B92E60-75C1-4556-A7C1-9DAC1BD12C52}" type="presParOf" srcId="{F61B6CE7-1A12-4193-A46B-F84CA1F51EE0}" destId="{97ED44E0-D030-4DB2-B28A-08054689CB34}" srcOrd="0" destOrd="0" presId="urn:microsoft.com/office/officeart/2005/8/layout/radial2"/>
    <dgm:cxn modelId="{EAAE98E5-9D37-4E6F-9769-CEA48C0CC96C}" type="presParOf" srcId="{F61B6CE7-1A12-4193-A46B-F84CA1F51EE0}" destId="{86C03FAB-19B7-45E6-B707-39FE07B113D3}" srcOrd="1" destOrd="0" presId="urn:microsoft.com/office/officeart/2005/8/layout/radial2"/>
    <dgm:cxn modelId="{8B264609-0224-46C8-BBAC-DD7A63B28FC2}" type="presParOf" srcId="{7171DAF9-6CFE-4290-9D15-5F2B03BA0B3E}" destId="{F6C722F3-375D-482F-8CDF-B0820496DD58}" srcOrd="15" destOrd="0" presId="urn:microsoft.com/office/officeart/2005/8/layout/radial2"/>
    <dgm:cxn modelId="{4A039CAC-AA28-4C5D-A9ED-6B117A9218E0}" type="presParOf" srcId="{7171DAF9-6CFE-4290-9D15-5F2B03BA0B3E}" destId="{9C362E12-88F7-4609-ADC7-A8AF308D5E91}" srcOrd="16" destOrd="0" presId="urn:microsoft.com/office/officeart/2005/8/layout/radial2"/>
    <dgm:cxn modelId="{C64BF1D4-1308-4858-A3A8-F8BD2911A8C8}" type="presParOf" srcId="{9C362E12-88F7-4609-ADC7-A8AF308D5E91}" destId="{2410DA66-0998-405A-B554-924A0F44B948}" srcOrd="0" destOrd="0" presId="urn:microsoft.com/office/officeart/2005/8/layout/radial2"/>
    <dgm:cxn modelId="{4786146A-4BB8-4E8C-B435-BC7E41C0442A}" type="presParOf" srcId="{9C362E12-88F7-4609-ADC7-A8AF308D5E91}" destId="{7E6C28C4-57FA-4FD9-86CE-CF8715E3BD3A}" srcOrd="1" destOrd="0" presId="urn:microsoft.com/office/officeart/2005/8/layout/radial2"/>
    <dgm:cxn modelId="{66EE43FE-F9C8-4BFF-929D-AD4700CFCB29}" type="presParOf" srcId="{7171DAF9-6CFE-4290-9D15-5F2B03BA0B3E}" destId="{F896B959-58C8-4485-8240-5B9292B5ED5F}" srcOrd="17" destOrd="0" presId="urn:microsoft.com/office/officeart/2005/8/layout/radial2"/>
    <dgm:cxn modelId="{1349C546-A80A-478C-AE5A-237EDDC07030}" type="presParOf" srcId="{7171DAF9-6CFE-4290-9D15-5F2B03BA0B3E}" destId="{60290592-6598-45A5-ABD1-513E568F054D}" srcOrd="18" destOrd="0" presId="urn:microsoft.com/office/officeart/2005/8/layout/radial2"/>
    <dgm:cxn modelId="{78B6AAE7-BE3E-477E-900F-31BB01FA7FB8}" type="presParOf" srcId="{60290592-6598-45A5-ABD1-513E568F054D}" destId="{3A462142-599D-4900-8300-37E5AC776117}" srcOrd="0" destOrd="0" presId="urn:microsoft.com/office/officeart/2005/8/layout/radial2"/>
    <dgm:cxn modelId="{50E5D7C6-CE2D-4CC9-ADC4-BA6468E08E67}" type="presParOf" srcId="{60290592-6598-45A5-ABD1-513E568F054D}" destId="{2A790D53-729E-44FA-B37B-EA490D666265}" srcOrd="1" destOrd="0" presId="urn:microsoft.com/office/officeart/2005/8/layout/radial2"/>
    <dgm:cxn modelId="{050791CF-8324-4FD1-9563-6838A4AB03F0}" type="presParOf" srcId="{7171DAF9-6CFE-4290-9D15-5F2B03BA0B3E}" destId="{2467A25A-7D87-499B-92C8-8128EFDB2766}" srcOrd="19" destOrd="0" presId="urn:microsoft.com/office/officeart/2005/8/layout/radial2"/>
    <dgm:cxn modelId="{5A906A8B-B022-42D4-90F5-A4A0C4CE3C77}" type="presParOf" srcId="{7171DAF9-6CFE-4290-9D15-5F2B03BA0B3E}" destId="{0601AA1B-EF5B-4DF7-A40F-E3DCCDADCBCA}" srcOrd="20" destOrd="0" presId="urn:microsoft.com/office/officeart/2005/8/layout/radial2"/>
    <dgm:cxn modelId="{58C50B17-3BA1-47F7-8BF5-0B4302B361DD}" type="presParOf" srcId="{0601AA1B-EF5B-4DF7-A40F-E3DCCDADCBCA}" destId="{EA536F0A-9B26-42EB-A3D9-FA29D6BC8347}" srcOrd="0" destOrd="0" presId="urn:microsoft.com/office/officeart/2005/8/layout/radial2"/>
    <dgm:cxn modelId="{18F0EA8F-5BE9-4A9D-A306-E39498B9579A}" type="presParOf" srcId="{0601AA1B-EF5B-4DF7-A40F-E3DCCDADCBCA}" destId="{99FC9CA3-FDB5-4040-A93D-415AE18B15C6}" srcOrd="1" destOrd="0" presId="urn:microsoft.com/office/officeart/2005/8/layout/radial2"/>
  </dgm:cxnLst>
  <dgm:bg>
    <a:solidFill>
      <a:schemeClr val="tx1"/>
    </a:solidFill>
  </dgm:bg>
  <dgm:whole>
    <a:ln w="63500" cap="sq" cmpd="thinThick">
      <a:solidFill>
        <a:schemeClr val="bg1">
          <a:lumMod val="85000"/>
          <a:lumOff val="15000"/>
        </a:schemeClr>
      </a:solidFill>
      <a:miter lim="800000"/>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F627D7-8D7D-4071-9F0F-5D481EFC42D6}">
      <dsp:nvSpPr>
        <dsp:cNvPr id="0" name=""/>
        <dsp:cNvSpPr/>
      </dsp:nvSpPr>
      <dsp:spPr>
        <a:xfrm>
          <a:off x="0" y="390773"/>
          <a:ext cx="6582555" cy="1240312"/>
        </a:xfrm>
        <a:prstGeom prst="rect">
          <a:avLst/>
        </a:prstGeom>
        <a:solidFill>
          <a:schemeClr val="bg1">
            <a:lumMod val="95000"/>
            <a:alpha val="90000"/>
          </a:schemeClr>
        </a:solidFill>
        <a:ln w="12700" cap="flat" cmpd="sng" algn="ctr">
          <a:solidFill>
            <a:schemeClr val="dk2">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10879" tIns="520700" rIns="510879" bIns="142240" numCol="1" spcCol="1270" anchor="t" anchorCtr="0">
          <a:noAutofit/>
        </a:bodyPr>
        <a:lstStyle/>
        <a:p>
          <a:pPr marL="228600" lvl="1" indent="-228600" algn="l" defTabSz="889000">
            <a:lnSpc>
              <a:spcPct val="90000"/>
            </a:lnSpc>
            <a:spcBef>
              <a:spcPct val="0"/>
            </a:spcBef>
            <a:spcAft>
              <a:spcPct val="15000"/>
            </a:spcAft>
            <a:buChar char="•"/>
          </a:pPr>
          <a:r>
            <a:rPr lang="en-US" sz="2000" b="1" kern="1200" dirty="0"/>
            <a:t>BRAND VIEW</a:t>
          </a:r>
        </a:p>
        <a:p>
          <a:pPr marL="228600" lvl="1" indent="-228600" algn="l" defTabSz="889000">
            <a:lnSpc>
              <a:spcPct val="90000"/>
            </a:lnSpc>
            <a:spcBef>
              <a:spcPct val="0"/>
            </a:spcBef>
            <a:spcAft>
              <a:spcPct val="15000"/>
            </a:spcAft>
            <a:buChar char="•"/>
          </a:pPr>
          <a:r>
            <a:rPr lang="en-US" sz="2000" b="1" kern="1200" dirty="0"/>
            <a:t>SIMPLISTIC ASSESSMENT</a:t>
          </a:r>
        </a:p>
      </dsp:txBody>
      <dsp:txXfrm>
        <a:off x="0" y="390773"/>
        <a:ext cx="6582555" cy="1240312"/>
      </dsp:txXfrm>
    </dsp:sp>
    <dsp:sp modelId="{B0305586-D064-484A-BD64-1D6427B81260}">
      <dsp:nvSpPr>
        <dsp:cNvPr id="0" name=""/>
        <dsp:cNvSpPr/>
      </dsp:nvSpPr>
      <dsp:spPr>
        <a:xfrm>
          <a:off x="329127" y="21773"/>
          <a:ext cx="4607788" cy="738000"/>
        </a:xfrm>
        <a:prstGeom prst="roundRect">
          <a:avLst/>
        </a:prstGeom>
        <a:solidFill>
          <a:srgbClr val="009999"/>
        </a:soli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4163" tIns="0" rIns="174163" bIns="0" numCol="1" spcCol="1270" anchor="ctr" anchorCtr="0">
          <a:noAutofit/>
        </a:bodyPr>
        <a:lstStyle/>
        <a:p>
          <a:pPr marL="0" lvl="0" indent="0" algn="l" defTabSz="1111250">
            <a:lnSpc>
              <a:spcPct val="90000"/>
            </a:lnSpc>
            <a:spcBef>
              <a:spcPct val="0"/>
            </a:spcBef>
            <a:spcAft>
              <a:spcPct val="35000"/>
            </a:spcAft>
            <a:buNone/>
          </a:pPr>
          <a:r>
            <a:rPr lang="en-US" sz="2500" b="1" kern="1200" dirty="0"/>
            <a:t>IDEAL CLIENT</a:t>
          </a:r>
          <a:endParaRPr lang="en-US" sz="2500" kern="1200" dirty="0"/>
        </a:p>
      </dsp:txBody>
      <dsp:txXfrm>
        <a:off x="365153" y="57799"/>
        <a:ext cx="4535736" cy="665948"/>
      </dsp:txXfrm>
    </dsp:sp>
    <dsp:sp modelId="{24F74969-402D-4B6F-9C91-C65C384CE7E7}">
      <dsp:nvSpPr>
        <dsp:cNvPr id="0" name=""/>
        <dsp:cNvSpPr/>
      </dsp:nvSpPr>
      <dsp:spPr>
        <a:xfrm>
          <a:off x="0" y="2135086"/>
          <a:ext cx="6582555" cy="1535625"/>
        </a:xfrm>
        <a:prstGeom prst="rect">
          <a:avLst/>
        </a:prstGeom>
        <a:solidFill>
          <a:schemeClr val="bg1">
            <a:lumMod val="95000"/>
            <a:alpha val="90000"/>
          </a:schemeClr>
        </a:solidFill>
        <a:ln w="12700" cap="flat" cmpd="sng" algn="ctr">
          <a:solidFill>
            <a:schemeClr val="dk2">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10879" tIns="520700" rIns="510879" bIns="142240" numCol="1" spcCol="1270" anchor="t" anchorCtr="0">
          <a:noAutofit/>
        </a:bodyPr>
        <a:lstStyle/>
        <a:p>
          <a:pPr marL="228600" lvl="1" indent="-228600" algn="l" defTabSz="889000">
            <a:lnSpc>
              <a:spcPct val="90000"/>
            </a:lnSpc>
            <a:spcBef>
              <a:spcPct val="0"/>
            </a:spcBef>
            <a:spcAft>
              <a:spcPct val="15000"/>
            </a:spcAft>
            <a:buChar char="•"/>
          </a:pPr>
          <a:r>
            <a:rPr lang="en-US" sz="2000" b="1" kern="1200" dirty="0"/>
            <a:t>RIGHT FIT</a:t>
          </a:r>
        </a:p>
        <a:p>
          <a:pPr marL="228600" lvl="1" indent="-228600" algn="l" defTabSz="889000">
            <a:lnSpc>
              <a:spcPct val="90000"/>
            </a:lnSpc>
            <a:spcBef>
              <a:spcPct val="0"/>
            </a:spcBef>
            <a:spcAft>
              <a:spcPct val="15000"/>
            </a:spcAft>
            <a:buChar char="•"/>
          </a:pPr>
          <a:r>
            <a:rPr lang="en-US" sz="2000" b="1" kern="1200" dirty="0"/>
            <a:t>MORE OF YOUR FAVOURITE</a:t>
          </a:r>
        </a:p>
        <a:p>
          <a:pPr marL="228600" lvl="1" indent="-228600" algn="l" defTabSz="889000">
            <a:lnSpc>
              <a:spcPct val="90000"/>
            </a:lnSpc>
            <a:spcBef>
              <a:spcPct val="0"/>
            </a:spcBef>
            <a:spcAft>
              <a:spcPct val="15000"/>
            </a:spcAft>
            <a:buChar char="•"/>
          </a:pPr>
          <a:r>
            <a:rPr lang="en-US" sz="2000" b="1" kern="1200" dirty="0"/>
            <a:t>RETURNS VS </a:t>
          </a:r>
          <a:r>
            <a:rPr lang="en-US" sz="2000" b="1" u="sng" kern="1200" dirty="0"/>
            <a:t>NOT</a:t>
          </a:r>
          <a:r>
            <a:rPr lang="en-US" sz="2000" b="1" kern="1200" dirty="0"/>
            <a:t> ALWAYS A FIT</a:t>
          </a:r>
        </a:p>
      </dsp:txBody>
      <dsp:txXfrm>
        <a:off x="0" y="2135086"/>
        <a:ext cx="6582555" cy="1535625"/>
      </dsp:txXfrm>
    </dsp:sp>
    <dsp:sp modelId="{415AA92D-695B-4AA3-878A-2270334955BC}">
      <dsp:nvSpPr>
        <dsp:cNvPr id="0" name=""/>
        <dsp:cNvSpPr/>
      </dsp:nvSpPr>
      <dsp:spPr>
        <a:xfrm>
          <a:off x="329127" y="1766086"/>
          <a:ext cx="4607788" cy="738000"/>
        </a:xfrm>
        <a:prstGeom prst="roundRect">
          <a:avLst/>
        </a:prstGeom>
        <a:solidFill>
          <a:srgbClr val="008080"/>
        </a:soli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4163" tIns="0" rIns="174163" bIns="0" numCol="1" spcCol="1270" anchor="ctr" anchorCtr="0">
          <a:noAutofit/>
        </a:bodyPr>
        <a:lstStyle/>
        <a:p>
          <a:pPr marL="0" lvl="0" indent="0" algn="l" defTabSz="1111250">
            <a:lnSpc>
              <a:spcPct val="90000"/>
            </a:lnSpc>
            <a:spcBef>
              <a:spcPct val="0"/>
            </a:spcBef>
            <a:spcAft>
              <a:spcPct val="35000"/>
            </a:spcAft>
            <a:buNone/>
          </a:pPr>
          <a:r>
            <a:rPr lang="en-US" sz="2500" b="1" kern="1200" dirty="0"/>
            <a:t>CLIENT SELECTION</a:t>
          </a:r>
          <a:endParaRPr lang="en-US" sz="2500" kern="1200" dirty="0"/>
        </a:p>
      </dsp:txBody>
      <dsp:txXfrm>
        <a:off x="365153" y="1802112"/>
        <a:ext cx="4535736" cy="665948"/>
      </dsp:txXfrm>
    </dsp:sp>
    <dsp:sp modelId="{C3B6C859-0B3C-4C7F-9DF1-94ECF07618AF}">
      <dsp:nvSpPr>
        <dsp:cNvPr id="0" name=""/>
        <dsp:cNvSpPr/>
      </dsp:nvSpPr>
      <dsp:spPr>
        <a:xfrm>
          <a:off x="0" y="4174711"/>
          <a:ext cx="6582555" cy="925312"/>
        </a:xfrm>
        <a:prstGeom prst="rect">
          <a:avLst/>
        </a:prstGeom>
        <a:solidFill>
          <a:schemeClr val="bg1">
            <a:lumMod val="95000"/>
            <a:alpha val="90000"/>
          </a:schemeClr>
        </a:solidFill>
        <a:ln w="12700" cap="flat" cmpd="sng" algn="ctr">
          <a:solidFill>
            <a:schemeClr val="dk2">
              <a:hueOff val="0"/>
              <a:satOff val="0"/>
              <a:lumOff val="0"/>
              <a:alphaOff val="0"/>
            </a:schemeClr>
          </a:solidFill>
          <a:prstDash val="solid"/>
        </a:ln>
        <a:effectLst>
          <a:outerShdw blurRad="38100" dist="25400" dir="2700000" algn="br" rotWithShape="0">
            <a:srgbClr val="000000">
              <a:alpha val="60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510879" tIns="520700" rIns="510879" bIns="142240" numCol="1" spcCol="1270" anchor="t" anchorCtr="0">
          <a:noAutofit/>
        </a:bodyPr>
        <a:lstStyle/>
        <a:p>
          <a:pPr marL="228600" lvl="1" indent="-228600" algn="l" defTabSz="889000">
            <a:lnSpc>
              <a:spcPct val="90000"/>
            </a:lnSpc>
            <a:spcBef>
              <a:spcPct val="0"/>
            </a:spcBef>
            <a:spcAft>
              <a:spcPct val="15000"/>
            </a:spcAft>
            <a:buChar char="•"/>
          </a:pPr>
          <a:r>
            <a:rPr lang="en-US" sz="2000" b="1" i="0" kern="1200" baseline="0" dirty="0"/>
            <a:t>GRATITUDE = ABUNDANCE</a:t>
          </a:r>
          <a:endParaRPr lang="en-US" sz="2000" b="1" kern="1200" dirty="0"/>
        </a:p>
      </dsp:txBody>
      <dsp:txXfrm>
        <a:off x="0" y="4174711"/>
        <a:ext cx="6582555" cy="925312"/>
      </dsp:txXfrm>
    </dsp:sp>
    <dsp:sp modelId="{4D5452AF-F7DA-4CA3-BAD5-8CBF96B841BC}">
      <dsp:nvSpPr>
        <dsp:cNvPr id="0" name=""/>
        <dsp:cNvSpPr/>
      </dsp:nvSpPr>
      <dsp:spPr>
        <a:xfrm>
          <a:off x="329127" y="3805711"/>
          <a:ext cx="4607788" cy="738000"/>
        </a:xfrm>
        <a:prstGeom prst="roundRect">
          <a:avLst/>
        </a:prstGeom>
        <a:solidFill>
          <a:srgbClr val="006666"/>
        </a:solidFill>
        <a:ln>
          <a:noFill/>
        </a:ln>
        <a:effectLst>
          <a:outerShdw blurRad="38100" dist="25400" dir="2700000" algn="br"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4163" tIns="0" rIns="174163" bIns="0" numCol="1" spcCol="1270" anchor="ctr" anchorCtr="0">
          <a:noAutofit/>
        </a:bodyPr>
        <a:lstStyle/>
        <a:p>
          <a:pPr marL="0" lvl="0" indent="0" algn="l" defTabSz="1111250">
            <a:lnSpc>
              <a:spcPct val="90000"/>
            </a:lnSpc>
            <a:spcBef>
              <a:spcPct val="0"/>
            </a:spcBef>
            <a:spcAft>
              <a:spcPct val="35000"/>
            </a:spcAft>
            <a:buNone/>
          </a:pPr>
          <a:r>
            <a:rPr lang="en-US" sz="2500" b="1" i="0" kern="1200" baseline="0" dirty="0"/>
            <a:t>QUALITY VS. QUANTITY</a:t>
          </a:r>
          <a:endParaRPr lang="en-US" sz="2500" kern="1200" dirty="0"/>
        </a:p>
      </dsp:txBody>
      <dsp:txXfrm>
        <a:off x="365153" y="3841737"/>
        <a:ext cx="4535736" cy="6659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67A25A-7D87-499B-92C8-8128EFDB2766}">
      <dsp:nvSpPr>
        <dsp:cNvPr id="0" name=""/>
        <dsp:cNvSpPr/>
      </dsp:nvSpPr>
      <dsp:spPr>
        <a:xfrm rot="2479759">
          <a:off x="8391" y="4366953"/>
          <a:ext cx="3275996" cy="27949"/>
        </a:xfrm>
        <a:custGeom>
          <a:avLst/>
          <a:gdLst/>
          <a:ahLst/>
          <a:cxnLst/>
          <a:rect l="0" t="0" r="0" b="0"/>
          <a:pathLst>
            <a:path>
              <a:moveTo>
                <a:pt x="0" y="14150"/>
              </a:moveTo>
              <a:lnTo>
                <a:pt x="3063169"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F896B959-58C8-4485-8240-5B9292B5ED5F}">
      <dsp:nvSpPr>
        <dsp:cNvPr id="0" name=""/>
        <dsp:cNvSpPr/>
      </dsp:nvSpPr>
      <dsp:spPr>
        <a:xfrm rot="1869874">
          <a:off x="165590" y="4107473"/>
          <a:ext cx="3475480" cy="27949"/>
        </a:xfrm>
        <a:custGeom>
          <a:avLst/>
          <a:gdLst/>
          <a:ahLst/>
          <a:cxnLst/>
          <a:rect l="0" t="0" r="0" b="0"/>
          <a:pathLst>
            <a:path>
              <a:moveTo>
                <a:pt x="0" y="14150"/>
              </a:moveTo>
              <a:lnTo>
                <a:pt x="2943762"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F6C722F3-375D-482F-8CDF-B0820496DD58}">
      <dsp:nvSpPr>
        <dsp:cNvPr id="0" name=""/>
        <dsp:cNvSpPr/>
      </dsp:nvSpPr>
      <dsp:spPr>
        <a:xfrm rot="1380205">
          <a:off x="284566" y="3805390"/>
          <a:ext cx="3315126" cy="27949"/>
        </a:xfrm>
        <a:custGeom>
          <a:avLst/>
          <a:gdLst/>
          <a:ahLst/>
          <a:cxnLst/>
          <a:rect l="0" t="0" r="0" b="0"/>
          <a:pathLst>
            <a:path>
              <a:moveTo>
                <a:pt x="0" y="14150"/>
              </a:moveTo>
              <a:lnTo>
                <a:pt x="2837286"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F87A69EE-850C-47C3-A1A9-DDF46209F377}">
      <dsp:nvSpPr>
        <dsp:cNvPr id="0" name=""/>
        <dsp:cNvSpPr/>
      </dsp:nvSpPr>
      <dsp:spPr>
        <a:xfrm rot="872678">
          <a:off x="366394" y="3502979"/>
          <a:ext cx="3119081" cy="27949"/>
        </a:xfrm>
        <a:custGeom>
          <a:avLst/>
          <a:gdLst/>
          <a:ahLst/>
          <a:cxnLst/>
          <a:rect l="0" t="0" r="0" b="0"/>
          <a:pathLst>
            <a:path>
              <a:moveTo>
                <a:pt x="0" y="14150"/>
              </a:moveTo>
              <a:lnTo>
                <a:pt x="2782874"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8E4ED178-8A62-454D-BF8F-24636F575B7C}">
      <dsp:nvSpPr>
        <dsp:cNvPr id="0" name=""/>
        <dsp:cNvSpPr/>
      </dsp:nvSpPr>
      <dsp:spPr>
        <a:xfrm rot="283156">
          <a:off x="411373" y="3183038"/>
          <a:ext cx="2949555" cy="27949"/>
        </a:xfrm>
        <a:custGeom>
          <a:avLst/>
          <a:gdLst/>
          <a:ahLst/>
          <a:cxnLst/>
          <a:rect l="0" t="0" r="0" b="0"/>
          <a:pathLst>
            <a:path>
              <a:moveTo>
                <a:pt x="0" y="14150"/>
              </a:moveTo>
              <a:lnTo>
                <a:pt x="2706098"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4E1DB97E-4445-481F-B8EE-05BFCCC7D409}">
      <dsp:nvSpPr>
        <dsp:cNvPr id="0" name=""/>
        <dsp:cNvSpPr/>
      </dsp:nvSpPr>
      <dsp:spPr>
        <a:xfrm rot="21241223">
          <a:off x="408298" y="2854549"/>
          <a:ext cx="2968325" cy="27949"/>
        </a:xfrm>
        <a:custGeom>
          <a:avLst/>
          <a:gdLst/>
          <a:ahLst/>
          <a:cxnLst/>
          <a:rect l="0" t="0" r="0" b="0"/>
          <a:pathLst>
            <a:path>
              <a:moveTo>
                <a:pt x="0" y="14150"/>
              </a:moveTo>
              <a:lnTo>
                <a:pt x="2683042"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6631C448-F189-4580-B399-7B856114889B}">
      <dsp:nvSpPr>
        <dsp:cNvPr id="0" name=""/>
        <dsp:cNvSpPr/>
      </dsp:nvSpPr>
      <dsp:spPr>
        <a:xfrm rot="20712707">
          <a:off x="365858" y="2575228"/>
          <a:ext cx="3050080" cy="27949"/>
        </a:xfrm>
        <a:custGeom>
          <a:avLst/>
          <a:gdLst/>
          <a:ahLst/>
          <a:cxnLst/>
          <a:rect l="0" t="0" r="0" b="0"/>
          <a:pathLst>
            <a:path>
              <a:moveTo>
                <a:pt x="0" y="14150"/>
              </a:moveTo>
              <a:lnTo>
                <a:pt x="2826472"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A52C6A2D-624C-4028-96F6-B44D3B76A3AD}">
      <dsp:nvSpPr>
        <dsp:cNvPr id="0" name=""/>
        <dsp:cNvSpPr/>
      </dsp:nvSpPr>
      <dsp:spPr>
        <a:xfrm rot="20247118">
          <a:off x="290393" y="2290112"/>
          <a:ext cx="3296122" cy="27949"/>
        </a:xfrm>
        <a:custGeom>
          <a:avLst/>
          <a:gdLst/>
          <a:ahLst/>
          <a:cxnLst/>
          <a:rect l="0" t="0" r="0" b="0"/>
          <a:pathLst>
            <a:path>
              <a:moveTo>
                <a:pt x="0" y="14150"/>
              </a:moveTo>
              <a:lnTo>
                <a:pt x="2950910"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29FFF35D-A6C9-431B-BA78-1D9C46AD69A6}">
      <dsp:nvSpPr>
        <dsp:cNvPr id="0" name=""/>
        <dsp:cNvSpPr/>
      </dsp:nvSpPr>
      <dsp:spPr>
        <a:xfrm rot="19662544">
          <a:off x="156459" y="1963451"/>
          <a:ext cx="3361240" cy="27949"/>
        </a:xfrm>
        <a:custGeom>
          <a:avLst/>
          <a:gdLst/>
          <a:ahLst/>
          <a:cxnLst/>
          <a:rect l="0" t="0" r="0" b="0"/>
          <a:pathLst>
            <a:path>
              <a:moveTo>
                <a:pt x="0" y="14150"/>
              </a:moveTo>
              <a:lnTo>
                <a:pt x="2923221"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B7410D46-EC4C-4AE5-883C-20A7A7572740}">
      <dsp:nvSpPr>
        <dsp:cNvPr id="0" name=""/>
        <dsp:cNvSpPr/>
      </dsp:nvSpPr>
      <dsp:spPr>
        <a:xfrm rot="19201116">
          <a:off x="18025" y="1708311"/>
          <a:ext cx="3408368" cy="27949"/>
        </a:xfrm>
        <a:custGeom>
          <a:avLst/>
          <a:gdLst/>
          <a:ahLst/>
          <a:cxnLst/>
          <a:rect l="0" t="0" r="0" b="0"/>
          <a:pathLst>
            <a:path>
              <a:moveTo>
                <a:pt x="0" y="14150"/>
              </a:moveTo>
              <a:lnTo>
                <a:pt x="2857590" y="14150"/>
              </a:lnTo>
            </a:path>
          </a:pathLst>
        </a:custGeom>
        <a:noFill/>
        <a:ln w="12700" cap="flat" cmpd="sng" algn="ctr">
          <a:noFill/>
          <a:prstDash val="solid"/>
          <a:miter lim="800000"/>
        </a:ln>
        <a:effectLst/>
      </dsp:spPr>
      <dsp:style>
        <a:lnRef idx="2">
          <a:scrgbClr r="0" g="0" b="0"/>
        </a:lnRef>
        <a:fillRef idx="0">
          <a:scrgbClr r="0" g="0" b="0"/>
        </a:fillRef>
        <a:effectRef idx="0">
          <a:scrgbClr r="0" g="0" b="0"/>
        </a:effectRef>
        <a:fontRef idx="minor"/>
      </dsp:style>
    </dsp:sp>
    <dsp:sp modelId="{68B8A69F-A7EB-41EB-8C8F-50DFC6646126}">
      <dsp:nvSpPr>
        <dsp:cNvPr id="0" name=""/>
        <dsp:cNvSpPr/>
      </dsp:nvSpPr>
      <dsp:spPr>
        <a:xfrm>
          <a:off x="-264889" y="2651776"/>
          <a:ext cx="801486" cy="80148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19A3C70-87A3-41BE-9DA2-128647000963}">
      <dsp:nvSpPr>
        <dsp:cNvPr id="0" name=""/>
        <dsp:cNvSpPr/>
      </dsp:nvSpPr>
      <dsp:spPr>
        <a:xfrm>
          <a:off x="1941566" y="95914"/>
          <a:ext cx="2798515"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1  DIFFERENTIATING </a:t>
          </a:r>
          <a:r>
            <a:rPr lang="en-US" sz="1000" kern="1200" dirty="0">
              <a:solidFill>
                <a:schemeClr val="bg1"/>
              </a:solidFill>
              <a:latin typeface="Calibri" panose="020F0502020204030204"/>
              <a:ea typeface="+mn-ea"/>
              <a:cs typeface="+mn-cs"/>
            </a:rPr>
            <a:t>- Stands out from competition</a:t>
          </a:r>
          <a:endParaRPr lang="en-CA" sz="1000" kern="1200" dirty="0">
            <a:solidFill>
              <a:schemeClr val="bg1"/>
            </a:solidFill>
            <a:latin typeface="Calibri" panose="020F0502020204030204"/>
            <a:ea typeface="+mn-ea"/>
            <a:cs typeface="+mn-cs"/>
          </a:endParaRPr>
        </a:p>
      </dsp:txBody>
      <dsp:txXfrm>
        <a:off x="1941566" y="95914"/>
        <a:ext cx="2798515" cy="538175"/>
      </dsp:txXfrm>
    </dsp:sp>
    <dsp:sp modelId="{F2FE59BE-CF35-4E50-8B46-D597A144F055}">
      <dsp:nvSpPr>
        <dsp:cNvPr id="0" name=""/>
        <dsp:cNvSpPr/>
      </dsp:nvSpPr>
      <dsp:spPr>
        <a:xfrm>
          <a:off x="2601367" y="561120"/>
          <a:ext cx="2102136"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2  INNOVATION </a:t>
          </a:r>
          <a:r>
            <a:rPr lang="en-US" sz="1000" kern="1200" dirty="0">
              <a:solidFill>
                <a:schemeClr val="bg1"/>
              </a:solidFill>
              <a:latin typeface="Calibri" panose="020F0502020204030204"/>
              <a:ea typeface="+mn-ea"/>
              <a:cs typeface="+mn-cs"/>
            </a:rPr>
            <a:t>- New and different</a:t>
          </a:r>
          <a:endParaRPr lang="en-CA" sz="1000" kern="1200" dirty="0">
            <a:solidFill>
              <a:schemeClr val="bg1"/>
            </a:solidFill>
            <a:latin typeface="Calibri" panose="020F0502020204030204"/>
            <a:ea typeface="+mn-ea"/>
            <a:cs typeface="+mn-cs"/>
          </a:endParaRPr>
        </a:p>
      </dsp:txBody>
      <dsp:txXfrm>
        <a:off x="2601367" y="561120"/>
        <a:ext cx="2102136" cy="538175"/>
      </dsp:txXfrm>
    </dsp:sp>
    <dsp:sp modelId="{3F6043A0-926C-4BCE-A2CA-8784AA2348D5}">
      <dsp:nvSpPr>
        <dsp:cNvPr id="0" name=""/>
        <dsp:cNvSpPr/>
      </dsp:nvSpPr>
      <dsp:spPr>
        <a:xfrm>
          <a:off x="2934087" y="1172164"/>
          <a:ext cx="2165013"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3  EASY TO UNDERSTAND </a:t>
          </a:r>
          <a:r>
            <a:rPr lang="en-US" sz="1000" kern="1200" dirty="0">
              <a:solidFill>
                <a:schemeClr val="bg1"/>
              </a:solidFill>
              <a:latin typeface="Calibri" panose="020F0502020204030204"/>
              <a:ea typeface="+mn-ea"/>
              <a:cs typeface="+mn-cs"/>
            </a:rPr>
            <a:t>- Purpose and benefits immediately clear</a:t>
          </a:r>
          <a:endParaRPr lang="en-CA" sz="1000" kern="1200" dirty="0">
            <a:solidFill>
              <a:schemeClr val="bg1"/>
            </a:solidFill>
            <a:latin typeface="Calibri" panose="020F0502020204030204"/>
            <a:ea typeface="+mn-ea"/>
            <a:cs typeface="+mn-cs"/>
          </a:endParaRPr>
        </a:p>
      </dsp:txBody>
      <dsp:txXfrm>
        <a:off x="2934087" y="1172164"/>
        <a:ext cx="2165013" cy="538175"/>
      </dsp:txXfrm>
    </dsp:sp>
    <dsp:sp modelId="{CD7DACB7-89F1-4C54-B2ED-A6D99895DED7}">
      <dsp:nvSpPr>
        <dsp:cNvPr id="0" name=""/>
        <dsp:cNvSpPr/>
      </dsp:nvSpPr>
      <dsp:spPr>
        <a:xfrm>
          <a:off x="3230575" y="1774686"/>
          <a:ext cx="1452812"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4  ATTRACTIVE </a:t>
          </a:r>
          <a:r>
            <a:rPr lang="en-US" sz="1000" kern="1200" dirty="0">
              <a:solidFill>
                <a:schemeClr val="bg1"/>
              </a:solidFill>
              <a:latin typeface="Calibri" panose="020F0502020204030204"/>
              <a:ea typeface="+mn-ea"/>
              <a:cs typeface="+mn-cs"/>
            </a:rPr>
            <a:t>- Pleasing and inviting</a:t>
          </a:r>
          <a:endParaRPr lang="en-CA" sz="1000" kern="1200" dirty="0">
            <a:solidFill>
              <a:schemeClr val="bg1"/>
            </a:solidFill>
            <a:latin typeface="Calibri" panose="020F0502020204030204"/>
            <a:ea typeface="+mn-ea"/>
            <a:cs typeface="+mn-cs"/>
          </a:endParaRPr>
        </a:p>
      </dsp:txBody>
      <dsp:txXfrm>
        <a:off x="3230575" y="1774686"/>
        <a:ext cx="1452812" cy="538175"/>
      </dsp:txXfrm>
    </dsp:sp>
    <dsp:sp modelId="{447D423B-13FD-415D-A8F5-4ECC440C2BA2}">
      <dsp:nvSpPr>
        <dsp:cNvPr id="0" name=""/>
        <dsp:cNvSpPr/>
      </dsp:nvSpPr>
      <dsp:spPr>
        <a:xfrm>
          <a:off x="3331420" y="2364156"/>
          <a:ext cx="1614531"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5  SIMPLIFYING </a:t>
          </a:r>
          <a:r>
            <a:rPr lang="en-US" sz="1000" kern="1200" dirty="0">
              <a:solidFill>
                <a:schemeClr val="bg1"/>
              </a:solidFill>
              <a:latin typeface="Calibri" panose="020F0502020204030204"/>
              <a:ea typeface="+mn-ea"/>
              <a:cs typeface="+mn-cs"/>
            </a:rPr>
            <a:t>- Eliminates obstacles or complexities</a:t>
          </a:r>
          <a:endParaRPr lang="en-CA" sz="1000" kern="1200" dirty="0">
            <a:solidFill>
              <a:schemeClr val="bg1"/>
            </a:solidFill>
            <a:latin typeface="Calibri" panose="020F0502020204030204"/>
            <a:ea typeface="+mn-ea"/>
            <a:cs typeface="+mn-cs"/>
          </a:endParaRPr>
        </a:p>
      </dsp:txBody>
      <dsp:txXfrm>
        <a:off x="3331420" y="2364156"/>
        <a:ext cx="1614531" cy="538175"/>
      </dsp:txXfrm>
    </dsp:sp>
    <dsp:sp modelId="{DA039E59-9827-4723-95EB-15B136EA6FE9}">
      <dsp:nvSpPr>
        <dsp:cNvPr id="0" name=""/>
        <dsp:cNvSpPr/>
      </dsp:nvSpPr>
      <dsp:spPr>
        <a:xfrm>
          <a:off x="3343138" y="3102210"/>
          <a:ext cx="1308386"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6  USEFUL </a:t>
          </a:r>
          <a:r>
            <a:rPr lang="en-US" sz="1000" kern="1200" dirty="0">
              <a:solidFill>
                <a:schemeClr val="bg1"/>
              </a:solidFill>
              <a:latin typeface="Calibri" panose="020F0502020204030204"/>
              <a:ea typeface="+mn-ea"/>
              <a:cs typeface="+mn-cs"/>
            </a:rPr>
            <a:t>- Procedures significantly improved results</a:t>
          </a:r>
          <a:endParaRPr lang="en-CA" sz="1000" kern="1200" dirty="0">
            <a:solidFill>
              <a:schemeClr val="bg1"/>
            </a:solidFill>
            <a:latin typeface="Calibri" panose="020F0502020204030204"/>
            <a:ea typeface="+mn-ea"/>
            <a:cs typeface="+mn-cs"/>
          </a:endParaRPr>
        </a:p>
      </dsp:txBody>
      <dsp:txXfrm>
        <a:off x="3343138" y="3102210"/>
        <a:ext cx="1308386" cy="538175"/>
      </dsp:txXfrm>
    </dsp:sp>
    <dsp:sp modelId="{97ED44E0-D030-4DB2-B28A-08054689CB34}">
      <dsp:nvSpPr>
        <dsp:cNvPr id="0" name=""/>
        <dsp:cNvSpPr/>
      </dsp:nvSpPr>
      <dsp:spPr>
        <a:xfrm>
          <a:off x="3244834" y="3809657"/>
          <a:ext cx="1692849"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7  ECONOMICAL </a:t>
          </a:r>
          <a:r>
            <a:rPr lang="en-US" sz="1000" kern="1200" dirty="0">
              <a:solidFill>
                <a:schemeClr val="bg1"/>
              </a:solidFill>
              <a:latin typeface="Calibri" panose="020F0502020204030204"/>
              <a:ea typeface="+mn-ea"/>
              <a:cs typeface="+mn-cs"/>
            </a:rPr>
            <a:t>- Transforms value of existing resources</a:t>
          </a:r>
          <a:endParaRPr lang="en-CA" sz="1000" kern="1200" dirty="0">
            <a:solidFill>
              <a:schemeClr val="bg1"/>
            </a:solidFill>
            <a:latin typeface="Calibri" panose="020F0502020204030204"/>
            <a:ea typeface="+mn-ea"/>
            <a:cs typeface="+mn-cs"/>
          </a:endParaRPr>
        </a:p>
      </dsp:txBody>
      <dsp:txXfrm>
        <a:off x="3244834" y="3809657"/>
        <a:ext cx="1692849" cy="538175"/>
      </dsp:txXfrm>
    </dsp:sp>
    <dsp:sp modelId="{2410DA66-0998-405A-B554-924A0F44B948}">
      <dsp:nvSpPr>
        <dsp:cNvPr id="0" name=""/>
        <dsp:cNvSpPr/>
      </dsp:nvSpPr>
      <dsp:spPr>
        <a:xfrm>
          <a:off x="3006126" y="4425086"/>
          <a:ext cx="1993166"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8  STANDS ALONE </a:t>
          </a:r>
          <a:r>
            <a:rPr lang="en-US" sz="1000" kern="1200" dirty="0">
              <a:solidFill>
                <a:schemeClr val="bg1"/>
              </a:solidFill>
              <a:latin typeface="Calibri" panose="020F0502020204030204"/>
              <a:ea typeface="+mn-ea"/>
              <a:cs typeface="+mn-cs"/>
            </a:rPr>
            <a:t>- Valuable in itself</a:t>
          </a:r>
          <a:endParaRPr lang="en-CA" sz="1000" kern="1200" dirty="0">
            <a:solidFill>
              <a:schemeClr val="bg1"/>
            </a:solidFill>
            <a:latin typeface="Calibri" panose="020F0502020204030204"/>
            <a:ea typeface="+mn-ea"/>
            <a:cs typeface="+mn-cs"/>
          </a:endParaRPr>
        </a:p>
      </dsp:txBody>
      <dsp:txXfrm>
        <a:off x="3006126" y="4425086"/>
        <a:ext cx="1993166" cy="538175"/>
      </dsp:txXfrm>
    </dsp:sp>
    <dsp:sp modelId="{3A462142-599D-4900-8300-37E5AC776117}">
      <dsp:nvSpPr>
        <dsp:cNvPr id="0" name=""/>
        <dsp:cNvSpPr/>
      </dsp:nvSpPr>
      <dsp:spPr>
        <a:xfrm>
          <a:off x="2651350" y="5003386"/>
          <a:ext cx="2295209" cy="528980"/>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9  INTEGRATIVE </a:t>
          </a:r>
          <a:r>
            <a:rPr lang="en-US" sz="1100" kern="1200" dirty="0">
              <a:solidFill>
                <a:schemeClr val="bg1"/>
              </a:solidFill>
              <a:latin typeface="Calibri" panose="020F0502020204030204"/>
              <a:ea typeface="+mn-ea"/>
              <a:cs typeface="+mn-cs"/>
            </a:rPr>
            <a:t>- </a:t>
          </a:r>
          <a:r>
            <a:rPr lang="en-US" sz="1000" kern="1200" dirty="0">
              <a:solidFill>
                <a:schemeClr val="bg1"/>
              </a:solidFill>
              <a:latin typeface="Calibri" panose="020F0502020204030204"/>
              <a:ea typeface="+mn-ea"/>
              <a:cs typeface="+mn-cs"/>
            </a:rPr>
            <a:t>Fits in with other things</a:t>
          </a:r>
          <a:endParaRPr lang="en-CA" sz="1100" kern="1200" dirty="0">
            <a:solidFill>
              <a:schemeClr val="bg1"/>
            </a:solidFill>
            <a:latin typeface="Calibri" panose="020F0502020204030204"/>
            <a:ea typeface="+mn-ea"/>
            <a:cs typeface="+mn-cs"/>
          </a:endParaRPr>
        </a:p>
      </dsp:txBody>
      <dsp:txXfrm>
        <a:off x="2651350" y="5003386"/>
        <a:ext cx="2295209" cy="528980"/>
      </dsp:txXfrm>
    </dsp:sp>
    <dsp:sp modelId="{EA536F0A-9B26-42EB-A3D9-FA29D6BC8347}">
      <dsp:nvSpPr>
        <dsp:cNvPr id="0" name=""/>
        <dsp:cNvSpPr/>
      </dsp:nvSpPr>
      <dsp:spPr>
        <a:xfrm>
          <a:off x="1826232" y="5455969"/>
          <a:ext cx="2697139" cy="538175"/>
        </a:xfrm>
        <a:prstGeom prst="flowChartProcess">
          <a:avLst/>
        </a:prstGeom>
        <a:solidFill>
          <a:schemeClr val="tx1">
            <a:lumMod val="95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Calibri" panose="020F0502020204030204"/>
              <a:ea typeface="+mn-ea"/>
              <a:cs typeface="+mn-cs"/>
            </a:rPr>
            <a:t>10  BENEFICIAL </a:t>
          </a:r>
          <a:r>
            <a:rPr lang="en-US" sz="1000" kern="1200" dirty="0">
              <a:solidFill>
                <a:schemeClr val="bg1"/>
              </a:solidFill>
              <a:latin typeface="Calibri" panose="020F0502020204030204"/>
              <a:ea typeface="+mn-ea"/>
              <a:cs typeface="+mn-cs"/>
            </a:rPr>
            <a:t>- Makes life significantly better</a:t>
          </a:r>
          <a:endParaRPr lang="en-CA" sz="1000" kern="1200" dirty="0">
            <a:solidFill>
              <a:schemeClr val="bg1"/>
            </a:solidFill>
            <a:latin typeface="Calibri" panose="020F0502020204030204"/>
            <a:ea typeface="+mn-ea"/>
            <a:cs typeface="+mn-cs"/>
          </a:endParaRPr>
        </a:p>
      </dsp:txBody>
      <dsp:txXfrm>
        <a:off x="1826232" y="5455969"/>
        <a:ext cx="2697139" cy="53817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E373A45-85E8-4A65-B7D0-5BE59DC18A5D}"/>
              </a:ext>
            </a:extLst>
          </p:cNvPr>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r>
              <a:rPr lang="en-CA"/>
              <a:t>DRAFT #17 - 2022.08.11</a:t>
            </a:r>
          </a:p>
        </p:txBody>
      </p:sp>
      <p:sp>
        <p:nvSpPr>
          <p:cNvPr id="3" name="Date Placeholder 2">
            <a:extLst>
              <a:ext uri="{FF2B5EF4-FFF2-40B4-BE49-F238E27FC236}">
                <a16:creationId xmlns:a16="http://schemas.microsoft.com/office/drawing/2014/main" id="{168F09E3-20F1-46FC-9BD0-021E9A733DE5}"/>
              </a:ext>
            </a:extLst>
          </p:cNvPr>
          <p:cNvSpPr>
            <a:spLocks noGrp="1"/>
          </p:cNvSpPr>
          <p:nvPr>
            <p:ph type="dt" sz="quarter" idx="1"/>
          </p:nvPr>
        </p:nvSpPr>
        <p:spPr>
          <a:xfrm>
            <a:off x="3937000" y="0"/>
            <a:ext cx="3011488" cy="463550"/>
          </a:xfrm>
          <a:prstGeom prst="rect">
            <a:avLst/>
          </a:prstGeom>
        </p:spPr>
        <p:txBody>
          <a:bodyPr vert="horz" lIns="91440" tIns="45720" rIns="91440" bIns="45720" rtlCol="0"/>
          <a:lstStyle>
            <a:lvl1pPr algn="r">
              <a:defRPr sz="1200"/>
            </a:lvl1pPr>
          </a:lstStyle>
          <a:p>
            <a:endParaRPr lang="en-CA"/>
          </a:p>
        </p:txBody>
      </p:sp>
      <p:sp>
        <p:nvSpPr>
          <p:cNvPr id="4" name="Footer Placeholder 3">
            <a:extLst>
              <a:ext uri="{FF2B5EF4-FFF2-40B4-BE49-F238E27FC236}">
                <a16:creationId xmlns:a16="http://schemas.microsoft.com/office/drawing/2014/main" id="{9DA135A1-21E3-4E57-89D9-C5231241EAE3}"/>
              </a:ext>
            </a:extLst>
          </p:cNvPr>
          <p:cNvSpPr>
            <a:spLocks noGrp="1"/>
          </p:cNvSpPr>
          <p:nvPr>
            <p:ph type="ftr" sz="quarter" idx="2"/>
          </p:nvPr>
        </p:nvSpPr>
        <p:spPr>
          <a:xfrm>
            <a:off x="0" y="8772525"/>
            <a:ext cx="3011488" cy="463550"/>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a:extLst>
              <a:ext uri="{FF2B5EF4-FFF2-40B4-BE49-F238E27FC236}">
                <a16:creationId xmlns:a16="http://schemas.microsoft.com/office/drawing/2014/main" id="{6C92F275-23A7-4588-874C-4ABA89314499}"/>
              </a:ext>
            </a:extLst>
          </p:cNvPr>
          <p:cNvSpPr>
            <a:spLocks noGrp="1"/>
          </p:cNvSpPr>
          <p:nvPr>
            <p:ph type="sldNum" sz="quarter" idx="3"/>
          </p:nvPr>
        </p:nvSpPr>
        <p:spPr>
          <a:xfrm>
            <a:off x="3937000" y="8772525"/>
            <a:ext cx="3011488" cy="463550"/>
          </a:xfrm>
          <a:prstGeom prst="rect">
            <a:avLst/>
          </a:prstGeom>
        </p:spPr>
        <p:txBody>
          <a:bodyPr vert="horz" lIns="91440" tIns="45720" rIns="91440" bIns="45720" rtlCol="0" anchor="b"/>
          <a:lstStyle>
            <a:lvl1pPr algn="r">
              <a:defRPr sz="1200"/>
            </a:lvl1pPr>
          </a:lstStyle>
          <a:p>
            <a:fld id="{AB74142E-4FE2-430C-8693-05753A13203B}" type="slidenum">
              <a:rPr lang="en-CA" smtClean="0"/>
              <a:t>‹#›</a:t>
            </a:fld>
            <a:endParaRPr lang="en-CA"/>
          </a:p>
        </p:txBody>
      </p:sp>
    </p:spTree>
    <p:extLst>
      <p:ext uri="{BB962C8B-B14F-4D97-AF65-F5344CB8AC3E}">
        <p14:creationId xmlns:p14="http://schemas.microsoft.com/office/powerpoint/2010/main" val="250309591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r>
              <a:rPr lang="en-CA"/>
              <a:t>DRAFT #17 - 2022.08.11</a:t>
            </a:r>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endParaRPr lang="en-CA"/>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CA"/>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CA"/>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84404E21-A6E8-40B9-8F74-D21FB7677864}" type="slidenum">
              <a:rPr lang="en-CA" smtClean="0"/>
              <a:t>‹#›</a:t>
            </a:fld>
            <a:endParaRPr lang="en-CA"/>
          </a:p>
        </p:txBody>
      </p:sp>
    </p:spTree>
    <p:extLst>
      <p:ext uri="{BB962C8B-B14F-4D97-AF65-F5344CB8AC3E}">
        <p14:creationId xmlns:p14="http://schemas.microsoft.com/office/powerpoint/2010/main" val="3648551737"/>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a:t>
            </a:fld>
            <a:endParaRPr lang="en-CA"/>
          </a:p>
        </p:txBody>
      </p:sp>
      <p:sp>
        <p:nvSpPr>
          <p:cNvPr id="5" name="Header Placeholder 4">
            <a:extLst>
              <a:ext uri="{FF2B5EF4-FFF2-40B4-BE49-F238E27FC236}">
                <a16:creationId xmlns:a16="http://schemas.microsoft.com/office/drawing/2014/main" id="{D20C7D02-0B78-4052-BF1B-A3CFC0909F0B}"/>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657475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10</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971122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11</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337864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12</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42776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13</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141440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14</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511002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15</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97755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16</a:t>
            </a:fld>
            <a:endParaRPr lang="en-CA"/>
          </a:p>
        </p:txBody>
      </p:sp>
      <p:sp>
        <p:nvSpPr>
          <p:cNvPr id="5" name="Header Placeholder 4">
            <a:extLst>
              <a:ext uri="{FF2B5EF4-FFF2-40B4-BE49-F238E27FC236}">
                <a16:creationId xmlns:a16="http://schemas.microsoft.com/office/drawing/2014/main" id="{A01E45A3-0C0D-45C0-BE4B-CDA46BF30EF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424191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17</a:t>
            </a:fld>
            <a:endParaRPr lang="en-CA"/>
          </a:p>
        </p:txBody>
      </p:sp>
      <p:sp>
        <p:nvSpPr>
          <p:cNvPr id="5" name="Header Placeholder 4">
            <a:extLst>
              <a:ext uri="{FF2B5EF4-FFF2-40B4-BE49-F238E27FC236}">
                <a16:creationId xmlns:a16="http://schemas.microsoft.com/office/drawing/2014/main" id="{A01E45A3-0C0D-45C0-BE4B-CDA46BF30EF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2738945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18</a:t>
            </a:fld>
            <a:endParaRPr lang="en-CA"/>
          </a:p>
        </p:txBody>
      </p:sp>
      <p:sp>
        <p:nvSpPr>
          <p:cNvPr id="5" name="Header Placeholder 4">
            <a:extLst>
              <a:ext uri="{FF2B5EF4-FFF2-40B4-BE49-F238E27FC236}">
                <a16:creationId xmlns:a16="http://schemas.microsoft.com/office/drawing/2014/main" id="{D094B2B2-3555-46AB-B032-B5B0076B8CB2}"/>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902428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19</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7087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a:t>
            </a:fld>
            <a:endParaRPr lang="en-CA"/>
          </a:p>
        </p:txBody>
      </p:sp>
      <p:sp>
        <p:nvSpPr>
          <p:cNvPr id="5" name="Header Placeholder 4">
            <a:extLst>
              <a:ext uri="{FF2B5EF4-FFF2-40B4-BE49-F238E27FC236}">
                <a16:creationId xmlns:a16="http://schemas.microsoft.com/office/drawing/2014/main" id="{692DE38F-6675-47B5-A63C-EB4035847743}"/>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835380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20</a:t>
            </a:fld>
            <a:endParaRPr lang="en-CA"/>
          </a:p>
        </p:txBody>
      </p:sp>
      <p:sp>
        <p:nvSpPr>
          <p:cNvPr id="5" name="Header Placeholder 4">
            <a:extLst>
              <a:ext uri="{FF2B5EF4-FFF2-40B4-BE49-F238E27FC236}">
                <a16:creationId xmlns:a16="http://schemas.microsoft.com/office/drawing/2014/main" id="{B8F13CCD-7EEF-4A2C-8384-56759C172356}"/>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4539671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21</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3567665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22</a:t>
            </a:fld>
            <a:endParaRPr lang="en-CA"/>
          </a:p>
        </p:txBody>
      </p:sp>
      <p:sp>
        <p:nvSpPr>
          <p:cNvPr id="5" name="Header Placeholder 4">
            <a:extLst>
              <a:ext uri="{FF2B5EF4-FFF2-40B4-BE49-F238E27FC236}">
                <a16:creationId xmlns:a16="http://schemas.microsoft.com/office/drawing/2014/main" id="{A01E45A3-0C0D-45C0-BE4B-CDA46BF30EF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8663558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23</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6350796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24</a:t>
            </a:fld>
            <a:endParaRPr lang="en-CA"/>
          </a:p>
        </p:txBody>
      </p:sp>
      <p:sp>
        <p:nvSpPr>
          <p:cNvPr id="5" name="Header Placeholder 4">
            <a:extLst>
              <a:ext uri="{FF2B5EF4-FFF2-40B4-BE49-F238E27FC236}">
                <a16:creationId xmlns:a16="http://schemas.microsoft.com/office/drawing/2014/main" id="{A01E45A3-0C0D-45C0-BE4B-CDA46BF30EF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024253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25</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023208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26</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42916830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27</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7686017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28</a:t>
            </a:fld>
            <a:endParaRPr lang="en-CA"/>
          </a:p>
        </p:txBody>
      </p:sp>
      <p:sp>
        <p:nvSpPr>
          <p:cNvPr id="5" name="Header Placeholder 4">
            <a:extLst>
              <a:ext uri="{FF2B5EF4-FFF2-40B4-BE49-F238E27FC236}">
                <a16:creationId xmlns:a16="http://schemas.microsoft.com/office/drawing/2014/main" id="{90DA2786-5A14-4910-95BB-904DEC640900}"/>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5803814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29</a:t>
            </a:fld>
            <a:endParaRPr lang="en-CA"/>
          </a:p>
        </p:txBody>
      </p:sp>
      <p:sp>
        <p:nvSpPr>
          <p:cNvPr id="5" name="Header Placeholder 4">
            <a:extLst>
              <a:ext uri="{FF2B5EF4-FFF2-40B4-BE49-F238E27FC236}">
                <a16:creationId xmlns:a16="http://schemas.microsoft.com/office/drawing/2014/main" id="{90DA2786-5A14-4910-95BB-904DEC640900}"/>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050106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0036116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30</a:t>
            </a:fld>
            <a:endParaRPr lang="en-CA"/>
          </a:p>
        </p:txBody>
      </p:sp>
      <p:sp>
        <p:nvSpPr>
          <p:cNvPr id="5" name="Header Placeholder 4">
            <a:extLst>
              <a:ext uri="{FF2B5EF4-FFF2-40B4-BE49-F238E27FC236}">
                <a16:creationId xmlns:a16="http://schemas.microsoft.com/office/drawing/2014/main" id="{2DE1E72F-CBF7-43D7-8070-FCEDD83CF17C}"/>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7354021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31</a:t>
            </a:fld>
            <a:endParaRPr lang="en-CA"/>
          </a:p>
        </p:txBody>
      </p:sp>
      <p:sp>
        <p:nvSpPr>
          <p:cNvPr id="5" name="Header Placeholder 4">
            <a:extLst>
              <a:ext uri="{FF2B5EF4-FFF2-40B4-BE49-F238E27FC236}">
                <a16:creationId xmlns:a16="http://schemas.microsoft.com/office/drawing/2014/main" id="{96A1059C-AD2F-433C-944A-1A230EA4E734}"/>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6385836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32</a:t>
            </a:fld>
            <a:endParaRPr lang="en-CA"/>
          </a:p>
        </p:txBody>
      </p:sp>
      <p:sp>
        <p:nvSpPr>
          <p:cNvPr id="5" name="Header Placeholder 4">
            <a:extLst>
              <a:ext uri="{FF2B5EF4-FFF2-40B4-BE49-F238E27FC236}">
                <a16:creationId xmlns:a16="http://schemas.microsoft.com/office/drawing/2014/main" id="{7FC80A0E-A2B4-4A99-AC87-1240A8A9A06F}"/>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8609675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33</a:t>
            </a:fld>
            <a:endParaRPr lang="en-CA"/>
          </a:p>
        </p:txBody>
      </p:sp>
      <p:sp>
        <p:nvSpPr>
          <p:cNvPr id="5" name="Header Placeholder 4">
            <a:extLst>
              <a:ext uri="{FF2B5EF4-FFF2-40B4-BE49-F238E27FC236}">
                <a16:creationId xmlns:a16="http://schemas.microsoft.com/office/drawing/2014/main" id="{D86B4CE8-EA25-43DE-87C5-8E521C1DE4E5}"/>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8132938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34</a:t>
            </a:fld>
            <a:endParaRPr lang="en-CA"/>
          </a:p>
        </p:txBody>
      </p:sp>
      <p:sp>
        <p:nvSpPr>
          <p:cNvPr id="5" name="Header Placeholder 4">
            <a:extLst>
              <a:ext uri="{FF2B5EF4-FFF2-40B4-BE49-F238E27FC236}">
                <a16:creationId xmlns:a16="http://schemas.microsoft.com/office/drawing/2014/main" id="{A5A49081-6F8D-4299-ADF6-53D2C57A84D6}"/>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1248187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35</a:t>
            </a:fld>
            <a:endParaRPr lang="en-CA"/>
          </a:p>
        </p:txBody>
      </p:sp>
      <p:sp>
        <p:nvSpPr>
          <p:cNvPr id="5" name="Header Placeholder 4">
            <a:extLst>
              <a:ext uri="{FF2B5EF4-FFF2-40B4-BE49-F238E27FC236}">
                <a16:creationId xmlns:a16="http://schemas.microsoft.com/office/drawing/2014/main" id="{58267B59-E451-4CE2-AAFD-4A67C7FAF7D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4992864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36</a:t>
            </a:fld>
            <a:endParaRPr lang="en-CA"/>
          </a:p>
        </p:txBody>
      </p:sp>
      <p:sp>
        <p:nvSpPr>
          <p:cNvPr id="5" name="Header Placeholder 4">
            <a:extLst>
              <a:ext uri="{FF2B5EF4-FFF2-40B4-BE49-F238E27FC236}">
                <a16:creationId xmlns:a16="http://schemas.microsoft.com/office/drawing/2014/main" id="{A3CCDF60-2FEE-432B-9561-33E75F054E9D}"/>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7934157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37</a:t>
            </a:fld>
            <a:endParaRPr lang="en-CA"/>
          </a:p>
        </p:txBody>
      </p:sp>
      <p:sp>
        <p:nvSpPr>
          <p:cNvPr id="5" name="Header Placeholder 4">
            <a:extLst>
              <a:ext uri="{FF2B5EF4-FFF2-40B4-BE49-F238E27FC236}">
                <a16:creationId xmlns:a16="http://schemas.microsoft.com/office/drawing/2014/main" id="{D86B4CE8-EA25-43DE-87C5-8E521C1DE4E5}"/>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2290750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38</a:t>
            </a:fld>
            <a:endParaRPr lang="en-CA"/>
          </a:p>
        </p:txBody>
      </p:sp>
      <p:sp>
        <p:nvSpPr>
          <p:cNvPr id="5" name="Header Placeholder 4">
            <a:extLst>
              <a:ext uri="{FF2B5EF4-FFF2-40B4-BE49-F238E27FC236}">
                <a16:creationId xmlns:a16="http://schemas.microsoft.com/office/drawing/2014/main" id="{12C7DC57-9781-4E01-842D-062405238425}"/>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6285684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39</a:t>
            </a:fld>
            <a:endParaRPr lang="en-CA"/>
          </a:p>
        </p:txBody>
      </p:sp>
      <p:sp>
        <p:nvSpPr>
          <p:cNvPr id="5" name="Header Placeholder 4">
            <a:extLst>
              <a:ext uri="{FF2B5EF4-FFF2-40B4-BE49-F238E27FC236}">
                <a16:creationId xmlns:a16="http://schemas.microsoft.com/office/drawing/2014/main" id="{5DFFF176-A5BE-439D-8349-8C70849F97D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022645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2009265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40</a:t>
            </a:fld>
            <a:endParaRPr lang="en-CA"/>
          </a:p>
        </p:txBody>
      </p:sp>
      <p:sp>
        <p:nvSpPr>
          <p:cNvPr id="5" name="Header Placeholder 4">
            <a:extLst>
              <a:ext uri="{FF2B5EF4-FFF2-40B4-BE49-F238E27FC236}">
                <a16:creationId xmlns:a16="http://schemas.microsoft.com/office/drawing/2014/main" id="{C3BA584C-557F-40C2-A1C4-5802CD4D71AA}"/>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6994064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41</a:t>
            </a:fld>
            <a:endParaRPr lang="en-CA"/>
          </a:p>
        </p:txBody>
      </p:sp>
      <p:sp>
        <p:nvSpPr>
          <p:cNvPr id="5" name="Header Placeholder 4">
            <a:extLst>
              <a:ext uri="{FF2B5EF4-FFF2-40B4-BE49-F238E27FC236}">
                <a16:creationId xmlns:a16="http://schemas.microsoft.com/office/drawing/2014/main" id="{D86B4CE8-EA25-43DE-87C5-8E521C1DE4E5}"/>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67867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42</a:t>
            </a:fld>
            <a:endParaRPr lang="en-CA"/>
          </a:p>
        </p:txBody>
      </p:sp>
      <p:sp>
        <p:nvSpPr>
          <p:cNvPr id="5" name="Header Placeholder 4">
            <a:extLst>
              <a:ext uri="{FF2B5EF4-FFF2-40B4-BE49-F238E27FC236}">
                <a16:creationId xmlns:a16="http://schemas.microsoft.com/office/drawing/2014/main" id="{500A79C5-6DA3-4B62-8945-CCCF570BD010}"/>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42818771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43</a:t>
            </a:fld>
            <a:endParaRPr lang="en-CA"/>
          </a:p>
        </p:txBody>
      </p:sp>
      <p:sp>
        <p:nvSpPr>
          <p:cNvPr id="5" name="Header Placeholder 4">
            <a:extLst>
              <a:ext uri="{FF2B5EF4-FFF2-40B4-BE49-F238E27FC236}">
                <a16:creationId xmlns:a16="http://schemas.microsoft.com/office/drawing/2014/main" id="{500A79C5-6DA3-4B62-8945-CCCF570BD010}"/>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9253284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44</a:t>
            </a:fld>
            <a:endParaRPr lang="en-CA"/>
          </a:p>
        </p:txBody>
      </p:sp>
      <p:sp>
        <p:nvSpPr>
          <p:cNvPr id="5" name="Header Placeholder 4">
            <a:extLst>
              <a:ext uri="{FF2B5EF4-FFF2-40B4-BE49-F238E27FC236}">
                <a16:creationId xmlns:a16="http://schemas.microsoft.com/office/drawing/2014/main" id="{845472B9-BF58-4F5B-A4D4-60502E50DE8C}"/>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4666872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45</a:t>
            </a:fld>
            <a:endParaRPr lang="en-CA"/>
          </a:p>
        </p:txBody>
      </p:sp>
      <p:sp>
        <p:nvSpPr>
          <p:cNvPr id="5" name="Header Placeholder 4">
            <a:extLst>
              <a:ext uri="{FF2B5EF4-FFF2-40B4-BE49-F238E27FC236}">
                <a16:creationId xmlns:a16="http://schemas.microsoft.com/office/drawing/2014/main" id="{90B0DF30-46BB-4054-BCC1-FC627D3799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54084761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46</a:t>
            </a:fld>
            <a:endParaRPr lang="en-CA"/>
          </a:p>
        </p:txBody>
      </p:sp>
      <p:sp>
        <p:nvSpPr>
          <p:cNvPr id="5" name="Header Placeholder 4">
            <a:extLst>
              <a:ext uri="{FF2B5EF4-FFF2-40B4-BE49-F238E27FC236}">
                <a16:creationId xmlns:a16="http://schemas.microsoft.com/office/drawing/2014/main" id="{63C8122B-771B-42DC-B39C-929D1A444B4B}"/>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41701056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47</a:t>
            </a:fld>
            <a:endParaRPr lang="en-CA"/>
          </a:p>
        </p:txBody>
      </p:sp>
      <p:sp>
        <p:nvSpPr>
          <p:cNvPr id="5" name="Header Placeholder 4">
            <a:extLst>
              <a:ext uri="{FF2B5EF4-FFF2-40B4-BE49-F238E27FC236}">
                <a16:creationId xmlns:a16="http://schemas.microsoft.com/office/drawing/2014/main" id="{045F2190-C913-4A11-B4C5-8A18A32DBB8C}"/>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529850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48</a:t>
            </a:fld>
            <a:endParaRPr lang="en-CA"/>
          </a:p>
        </p:txBody>
      </p:sp>
      <p:sp>
        <p:nvSpPr>
          <p:cNvPr id="5" name="Header Placeholder 4">
            <a:extLst>
              <a:ext uri="{FF2B5EF4-FFF2-40B4-BE49-F238E27FC236}">
                <a16:creationId xmlns:a16="http://schemas.microsoft.com/office/drawing/2014/main" id="{8E326973-BE65-4AFE-8414-57D038CB72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5964107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49</a:t>
            </a:fld>
            <a:endParaRPr lang="en-CA"/>
          </a:p>
        </p:txBody>
      </p:sp>
      <p:sp>
        <p:nvSpPr>
          <p:cNvPr id="5" name="Header Placeholder 4">
            <a:extLst>
              <a:ext uri="{FF2B5EF4-FFF2-40B4-BE49-F238E27FC236}">
                <a16:creationId xmlns:a16="http://schemas.microsoft.com/office/drawing/2014/main" id="{20E3A045-02AB-4827-ACA8-4730264B9D3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564719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270223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50</a:t>
            </a:fld>
            <a:endParaRPr lang="en-CA"/>
          </a:p>
        </p:txBody>
      </p:sp>
      <p:sp>
        <p:nvSpPr>
          <p:cNvPr id="5" name="Header Placeholder 4">
            <a:extLst>
              <a:ext uri="{FF2B5EF4-FFF2-40B4-BE49-F238E27FC236}">
                <a16:creationId xmlns:a16="http://schemas.microsoft.com/office/drawing/2014/main" id="{845472B9-BF58-4F5B-A4D4-60502E50DE8C}"/>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4359765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51</a:t>
            </a:fld>
            <a:endParaRPr lang="en-CA"/>
          </a:p>
        </p:txBody>
      </p:sp>
      <p:sp>
        <p:nvSpPr>
          <p:cNvPr id="5" name="Header Placeholder 4">
            <a:extLst>
              <a:ext uri="{FF2B5EF4-FFF2-40B4-BE49-F238E27FC236}">
                <a16:creationId xmlns:a16="http://schemas.microsoft.com/office/drawing/2014/main" id="{D20C7D02-0B78-4052-BF1B-A3CFC0909F0B}"/>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51896539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54</a:t>
            </a:fld>
            <a:endParaRPr lang="en-CA"/>
          </a:p>
        </p:txBody>
      </p:sp>
      <p:sp>
        <p:nvSpPr>
          <p:cNvPr id="5" name="Header Placeholder 4">
            <a:extLst>
              <a:ext uri="{FF2B5EF4-FFF2-40B4-BE49-F238E27FC236}">
                <a16:creationId xmlns:a16="http://schemas.microsoft.com/office/drawing/2014/main" id="{20E3A045-02AB-4827-ACA8-4730264B9D3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94102548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55</a:t>
            </a:fld>
            <a:endParaRPr lang="en-CA"/>
          </a:p>
        </p:txBody>
      </p:sp>
      <p:sp>
        <p:nvSpPr>
          <p:cNvPr id="5" name="Header Placeholder 4">
            <a:extLst>
              <a:ext uri="{FF2B5EF4-FFF2-40B4-BE49-F238E27FC236}">
                <a16:creationId xmlns:a16="http://schemas.microsoft.com/office/drawing/2014/main" id="{20E3A045-02AB-4827-ACA8-4730264B9D3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0393035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56</a:t>
            </a:fld>
            <a:endParaRPr lang="en-CA"/>
          </a:p>
        </p:txBody>
      </p:sp>
      <p:sp>
        <p:nvSpPr>
          <p:cNvPr id="5" name="Header Placeholder 4">
            <a:extLst>
              <a:ext uri="{FF2B5EF4-FFF2-40B4-BE49-F238E27FC236}">
                <a16:creationId xmlns:a16="http://schemas.microsoft.com/office/drawing/2014/main" id="{20E3A045-02AB-4827-ACA8-4730264B9D3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97779775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57</a:t>
            </a:fld>
            <a:endParaRPr lang="en-CA"/>
          </a:p>
        </p:txBody>
      </p:sp>
      <p:sp>
        <p:nvSpPr>
          <p:cNvPr id="5" name="Header Placeholder 4">
            <a:extLst>
              <a:ext uri="{FF2B5EF4-FFF2-40B4-BE49-F238E27FC236}">
                <a16:creationId xmlns:a16="http://schemas.microsoft.com/office/drawing/2014/main" id="{20E3A045-02AB-4827-ACA8-4730264B9D3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6454598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58</a:t>
            </a:fld>
            <a:endParaRPr lang="en-CA"/>
          </a:p>
        </p:txBody>
      </p:sp>
      <p:sp>
        <p:nvSpPr>
          <p:cNvPr id="5" name="Header Placeholder 4">
            <a:extLst>
              <a:ext uri="{FF2B5EF4-FFF2-40B4-BE49-F238E27FC236}">
                <a16:creationId xmlns:a16="http://schemas.microsoft.com/office/drawing/2014/main" id="{20E3A045-02AB-4827-ACA8-4730264B9D3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50442752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59</a:t>
            </a:fld>
            <a:endParaRPr lang="en-CA"/>
          </a:p>
        </p:txBody>
      </p:sp>
      <p:sp>
        <p:nvSpPr>
          <p:cNvPr id="5" name="Header Placeholder 4">
            <a:extLst>
              <a:ext uri="{FF2B5EF4-FFF2-40B4-BE49-F238E27FC236}">
                <a16:creationId xmlns:a16="http://schemas.microsoft.com/office/drawing/2014/main" id="{20E3A045-02AB-4827-ACA8-4730264B9D37}"/>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3310474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6</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1582909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7</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754767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8</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315603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84404E21-A6E8-40B9-8F74-D21FB7677864}" type="slidenum">
              <a:rPr lang="en-CA" smtClean="0"/>
              <a:t>9</a:t>
            </a:fld>
            <a:endParaRPr lang="en-CA"/>
          </a:p>
        </p:txBody>
      </p:sp>
      <p:sp>
        <p:nvSpPr>
          <p:cNvPr id="5" name="Header Placeholder 4">
            <a:extLst>
              <a:ext uri="{FF2B5EF4-FFF2-40B4-BE49-F238E27FC236}">
                <a16:creationId xmlns:a16="http://schemas.microsoft.com/office/drawing/2014/main" id="{378E65E8-8B20-4E71-8FFE-78DDEE43D3E1}"/>
              </a:ext>
            </a:extLst>
          </p:cNvPr>
          <p:cNvSpPr>
            <a:spLocks noGrp="1"/>
          </p:cNvSpPr>
          <p:nvPr>
            <p:ph type="hdr" sz="quarter"/>
          </p:nvPr>
        </p:nvSpPr>
        <p:spPr/>
        <p:txBody>
          <a:bodyPr/>
          <a:lstStyle/>
          <a:p>
            <a:r>
              <a:rPr lang="en-CA"/>
              <a:t>DRAFT #17 - 2022.08.11</a:t>
            </a:r>
          </a:p>
        </p:txBody>
      </p:sp>
    </p:spTree>
    <p:extLst>
      <p:ext uri="{BB962C8B-B14F-4D97-AF65-F5344CB8AC3E}">
        <p14:creationId xmlns:p14="http://schemas.microsoft.com/office/powerpoint/2010/main" val="27214944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9/9/2022</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399184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9/9/2022</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15116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9/9/2022</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9881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9/9/2022</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05780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9/9/2022</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68929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9/9/2022</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42018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9/9/2022</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37776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9/9/2022</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70859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9/9/2022</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961128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9/9/2022</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4233953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9/9/2022</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80512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900">
                <a:solidFill>
                  <a:srgbClr val="FFFFFF"/>
                </a:solidFill>
              </a:defRPr>
            </a:lvl1pPr>
          </a:lstStyle>
          <a:p>
            <a:fld id="{62D6E202-B606-4609-B914-27C9371A1F6D}" type="datetime1">
              <a:rPr lang="en-US" smtClean="0"/>
              <a:t>9/9/2022</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9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4093053"/>
      </p:ext>
    </p:extLst>
  </p:cSld>
  <p:clrMap bg1="lt1" tx1="dk1" bg2="lt2" tx2="dk2" accent1="accent1" accent2="accent2" accent3="accent3" accent4="accent4" accent5="accent5" accent6="accent6" hlink="hlink" folHlink="folHlink"/>
  <p:sldLayoutIdLst>
    <p:sldLayoutId id="2147484302" r:id="rId1"/>
    <p:sldLayoutId id="2147484301" r:id="rId2"/>
    <p:sldLayoutId id="2147484300" r:id="rId3"/>
    <p:sldLayoutId id="2147484299" r:id="rId4"/>
    <p:sldLayoutId id="2147484298" r:id="rId5"/>
    <p:sldLayoutId id="2147484297" r:id="rId6"/>
    <p:sldLayoutId id="2147484296" r:id="rId7"/>
    <p:sldLayoutId id="2147484295" r:id="rId8"/>
    <p:sldLayoutId id="2147484294" r:id="rId9"/>
    <p:sldLayoutId id="2147484293" r:id="rId10"/>
    <p:sldLayoutId id="2147484292" r:id="rId11"/>
  </p:sldLayoutIdLst>
  <p:hf sldNum="0" hdr="0" ftr="0" dt="0"/>
  <p:txStyles>
    <p:title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10000"/>
        </a:lnSpc>
        <a:spcBef>
          <a:spcPts val="200"/>
        </a:spcBef>
        <a:spcAft>
          <a:spcPts val="400"/>
        </a:spcAft>
        <a:buClrTx/>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1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1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10000"/>
        </a:lnSpc>
        <a:spcBef>
          <a:spcPts val="200"/>
        </a:spcBef>
        <a:spcAft>
          <a:spcPts val="400"/>
        </a:spcAft>
        <a:buClrTx/>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5.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https://portal.csr24.ca/mvc/223338880" TargetMode="External"/><Relationship Id="rId7"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hyperlink" Target="https://reithandassociates.com/why-choose-us/our-history/" TargetMode="External"/><Relationship Id="rId5" Type="http://schemas.openxmlformats.org/officeDocument/2006/relationships/hyperlink" Target="https://reithandassociates.com/why-choose-us/awards-recognitions/" TargetMode="External"/><Relationship Id="rId4" Type="http://schemas.openxmlformats.org/officeDocument/2006/relationships/hyperlink" Target="https://reithandassociates.com/wp-content/uploads/unique-process.png" TargetMode="Externa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sv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image" Target="../media/image51.svg"/><Relationship Id="rId5" Type="http://schemas.openxmlformats.org/officeDocument/2006/relationships/diagramQuickStyle" Target="../diagrams/quickStyle2.xml"/><Relationship Id="rId15" Type="http://schemas.openxmlformats.org/officeDocument/2006/relationships/image" Target="../media/image55.svg"/><Relationship Id="rId10" Type="http://schemas.openxmlformats.org/officeDocument/2006/relationships/image" Target="../media/image50.png"/><Relationship Id="rId4" Type="http://schemas.openxmlformats.org/officeDocument/2006/relationships/diagramLayout" Target="../diagrams/layout2.xml"/><Relationship Id="rId9" Type="http://schemas.openxmlformats.org/officeDocument/2006/relationships/image" Target="../media/image49.svg"/><Relationship Id="rId14" Type="http://schemas.openxmlformats.org/officeDocument/2006/relationships/image" Target="../media/image54.png"/></Relationships>
</file>

<file path=ppt/slides/_rels/slide4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5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hyperlink" Target="https://reithandassociates.com/wp-content/uploads/unique-process.png" TargetMode="External"/><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hyperlink" Target="https://reithandassociates.com/why-choose-us/our-history/" TargetMode="External"/><Relationship Id="rId4" Type="http://schemas.openxmlformats.org/officeDocument/2006/relationships/hyperlink" Target="https://reithandassociates.com/why-choose-us/awards-recognitions/" TargetMode="Externa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3" name="Rectangle 92">
            <a:extLst>
              <a:ext uri="{FF2B5EF4-FFF2-40B4-BE49-F238E27FC236}">
                <a16:creationId xmlns:a16="http://schemas.microsoft.com/office/drawing/2014/main" id="{C9B7F88A-EE9B-4C9D-9477-42E2346622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3FA96FE-28AE-4F4A-9ADD-158631716DFF}"/>
              </a:ext>
            </a:extLst>
          </p:cNvPr>
          <p:cNvPicPr>
            <a:picLocks noChangeAspect="1"/>
          </p:cNvPicPr>
          <p:nvPr/>
        </p:nvPicPr>
        <p:blipFill rotWithShape="1">
          <a:blip r:embed="rId3"/>
          <a:srcRect t="30417" b="6203"/>
          <a:stretch/>
        </p:blipFill>
        <p:spPr>
          <a:xfrm>
            <a:off x="248502" y="554182"/>
            <a:ext cx="11694996" cy="6545707"/>
          </a:xfrm>
          <a:prstGeom prst="rect">
            <a:avLst/>
          </a:prstGeom>
        </p:spPr>
      </p:pic>
      <p:sp>
        <p:nvSpPr>
          <p:cNvPr id="95" name="Rectangle 94">
            <a:extLst>
              <a:ext uri="{FF2B5EF4-FFF2-40B4-BE49-F238E27FC236}">
                <a16:creationId xmlns:a16="http://schemas.microsoft.com/office/drawing/2014/main" id="{7319A1DD-F557-4EC6-8A8C-F7617B4CD6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3118982"/>
            <a:ext cx="7537704" cy="246266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8482B8-33D8-4621-AA0E-02343492C5FC}"/>
              </a:ext>
            </a:extLst>
          </p:cNvPr>
          <p:cNvSpPr>
            <a:spLocks noGrp="1"/>
          </p:cNvSpPr>
          <p:nvPr>
            <p:ph type="ctrTitle"/>
          </p:nvPr>
        </p:nvSpPr>
        <p:spPr>
          <a:xfrm>
            <a:off x="5110209" y="3331444"/>
            <a:ext cx="6345999" cy="1229306"/>
          </a:xfrm>
        </p:spPr>
        <p:txBody>
          <a:bodyPr>
            <a:normAutofit/>
          </a:bodyPr>
          <a:lstStyle/>
          <a:p>
            <a:pPr>
              <a:spcAft>
                <a:spcPts val="800"/>
              </a:spcAft>
            </a:pPr>
            <a:r>
              <a:rPr lang="en-CA" sz="3600" b="1" spc="600" dirty="0">
                <a:solidFill>
                  <a:schemeClr val="tx1"/>
                </a:solidFill>
                <a:latin typeface="Abadi" panose="020B0604020104020204" pitchFamily="34" charset="0"/>
                <a:ea typeface="Calibri" panose="020F0502020204030204" pitchFamily="34" charset="0"/>
                <a:cs typeface="Times New Roman" panose="02020603050405020304" pitchFamily="18" charset="0"/>
              </a:rPr>
              <a:t>THE EXCEPTIONAL</a:t>
            </a:r>
            <a:br>
              <a:rPr lang="en-CA" sz="3600" b="1" spc="600" dirty="0">
                <a:solidFill>
                  <a:schemeClr val="tx1"/>
                </a:solidFill>
                <a:latin typeface="Abadi" panose="020B0604020104020204" pitchFamily="34" charset="0"/>
                <a:ea typeface="Calibri" panose="020F0502020204030204" pitchFamily="34" charset="0"/>
                <a:cs typeface="Times New Roman" panose="02020603050405020304" pitchFamily="18" charset="0"/>
              </a:rPr>
            </a:br>
            <a:r>
              <a:rPr lang="en-CA" sz="3600" b="1" spc="600" dirty="0">
                <a:solidFill>
                  <a:schemeClr val="tx1"/>
                </a:solidFill>
                <a:latin typeface="Abadi" panose="020B0604020104020204" pitchFamily="34" charset="0"/>
                <a:ea typeface="Calibri" panose="020F0502020204030204" pitchFamily="34" charset="0"/>
                <a:cs typeface="Times New Roman" panose="02020603050405020304" pitchFamily="18" charset="0"/>
              </a:rPr>
              <a:t>CLIENT EXPERIENCE</a:t>
            </a:r>
            <a:endParaRPr lang="en-CA" sz="3600" spc="600" dirty="0">
              <a:solidFill>
                <a:schemeClr val="tx1"/>
              </a:solidFill>
              <a:latin typeface="Abadi" panose="020B0604020104020204" pitchFamily="34" charset="0"/>
            </a:endParaRPr>
          </a:p>
        </p:txBody>
      </p:sp>
      <p:sp>
        <p:nvSpPr>
          <p:cNvPr id="3" name="Subtitle 2">
            <a:extLst>
              <a:ext uri="{FF2B5EF4-FFF2-40B4-BE49-F238E27FC236}">
                <a16:creationId xmlns:a16="http://schemas.microsoft.com/office/drawing/2014/main" id="{7D6DE30D-F255-4A0D-A7F1-03830B5E05E2}"/>
              </a:ext>
            </a:extLst>
          </p:cNvPr>
          <p:cNvSpPr>
            <a:spLocks noGrp="1"/>
          </p:cNvSpPr>
          <p:nvPr>
            <p:ph type="subTitle" idx="1"/>
          </p:nvPr>
        </p:nvSpPr>
        <p:spPr>
          <a:xfrm>
            <a:off x="5110211" y="4735799"/>
            <a:ext cx="6345998" cy="605256"/>
          </a:xfrm>
        </p:spPr>
        <p:txBody>
          <a:bodyPr>
            <a:normAutofit/>
          </a:bodyPr>
          <a:lstStyle/>
          <a:p>
            <a:r>
              <a:rPr lang="en-CA" b="1" spc="600" dirty="0">
                <a:ea typeface="Calibri" panose="020F0502020204030204" pitchFamily="34" charset="0"/>
                <a:cs typeface="Times New Roman" panose="02020603050405020304" pitchFamily="18" charset="0"/>
              </a:rPr>
              <a:t>PRINCIPALS OF SUCCESS!</a:t>
            </a:r>
            <a:endParaRPr lang="en-CA" spc="600" dirty="0">
              <a:effectLst/>
              <a:ea typeface="Calibri" panose="020F0502020204030204" pitchFamily="34" charset="0"/>
              <a:cs typeface="Times New Roman" panose="02020603050405020304" pitchFamily="18" charset="0"/>
            </a:endParaRPr>
          </a:p>
        </p:txBody>
      </p:sp>
      <p:cxnSp>
        <p:nvCxnSpPr>
          <p:cNvPr id="97" name="Straight Connector 96">
            <a:extLst>
              <a:ext uri="{FF2B5EF4-FFF2-40B4-BE49-F238E27FC236}">
                <a16:creationId xmlns:a16="http://schemas.microsoft.com/office/drawing/2014/main" id="{D28A9C89-B313-458F-9C85-515930A51A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4641183"/>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sp>
        <p:nvSpPr>
          <p:cNvPr id="99" name="!!footer rectangle">
            <a:extLst>
              <a:ext uri="{FF2B5EF4-FFF2-40B4-BE49-F238E27FC236}">
                <a16:creationId xmlns:a16="http://schemas.microsoft.com/office/drawing/2014/main" id="{D50218C5-E017-43D2-8345-FD9FBF0C99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565837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9" name="Rectangle 17">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9">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22650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21">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2">
            <a:extLst>
              <a:ext uri="{FF2B5EF4-FFF2-40B4-BE49-F238E27FC236}">
                <a16:creationId xmlns:a16="http://schemas.microsoft.com/office/drawing/2014/main" id="{BBDEE092-FB46-434F-B1D6-4ACFCD51134F}"/>
              </a:ext>
            </a:extLst>
          </p:cNvPr>
          <p:cNvSpPr txBox="1">
            <a:spLocks/>
          </p:cNvSpPr>
          <p:nvPr/>
        </p:nvSpPr>
        <p:spPr>
          <a:xfrm>
            <a:off x="721811" y="343652"/>
            <a:ext cx="10748376" cy="10148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r>
              <a:rPr lang="en-US" sz="3600" spc="600" dirty="0">
                <a:solidFill>
                  <a:schemeClr val="bg1"/>
                </a:solidFill>
                <a:latin typeface="Abadi" panose="020B0604020104020204" pitchFamily="34" charset="0"/>
              </a:rPr>
              <a:t>REVIEWS &amp; TESTIMONIALS</a:t>
            </a:r>
          </a:p>
        </p:txBody>
      </p:sp>
      <p:cxnSp>
        <p:nvCxnSpPr>
          <p:cNvPr id="32" name="Straight Connector 23">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6942" y="1466833"/>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29A556F-7A49-46B7-A1C2-C0280C895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6" name="Picture 15" descr="Graphical user interface, text, application, letter&#10;&#10;Description automatically generated">
            <a:extLst>
              <a:ext uri="{FF2B5EF4-FFF2-40B4-BE49-F238E27FC236}">
                <a16:creationId xmlns:a16="http://schemas.microsoft.com/office/drawing/2014/main" id="{94269FB9-1598-46C0-AA3F-26C3890C0972}"/>
              </a:ext>
            </a:extLst>
          </p:cNvPr>
          <p:cNvPicPr>
            <a:picLocks noChangeAspect="1"/>
          </p:cNvPicPr>
          <p:nvPr/>
        </p:nvPicPr>
        <p:blipFill>
          <a:blip r:embed="rId3"/>
          <a:stretch>
            <a:fillRect/>
          </a:stretch>
        </p:blipFill>
        <p:spPr>
          <a:xfrm>
            <a:off x="405933" y="2403699"/>
            <a:ext cx="6810392" cy="2220279"/>
          </a:xfrm>
          <a:prstGeom prst="rect">
            <a:avLst/>
          </a:prstGeom>
          <a:ln>
            <a:solidFill>
              <a:schemeClr val="bg2"/>
            </a:solidFill>
          </a:ln>
        </p:spPr>
      </p:pic>
      <p:pic>
        <p:nvPicPr>
          <p:cNvPr id="17" name="Content Placeholder 5">
            <a:extLst>
              <a:ext uri="{FF2B5EF4-FFF2-40B4-BE49-F238E27FC236}">
                <a16:creationId xmlns:a16="http://schemas.microsoft.com/office/drawing/2014/main" id="{F9AE29F8-F1DD-4A8B-B53C-B58544E4B9FF}"/>
              </a:ext>
            </a:extLst>
          </p:cNvPr>
          <p:cNvPicPr>
            <a:picLocks noGrp="1" noChangeAspect="1"/>
          </p:cNvPicPr>
          <p:nvPr>
            <p:ph idx="1"/>
          </p:nvPr>
        </p:nvPicPr>
        <p:blipFill rotWithShape="1">
          <a:blip r:embed="rId4"/>
          <a:srcRect l="-22" r="1662"/>
          <a:stretch/>
        </p:blipFill>
        <p:spPr>
          <a:xfrm>
            <a:off x="5214508" y="4824747"/>
            <a:ext cx="4512321" cy="1375284"/>
          </a:xfrm>
          <a:prstGeom prst="rect">
            <a:avLst/>
          </a:prstGeom>
          <a:ln>
            <a:solidFill>
              <a:schemeClr val="bg2"/>
            </a:solidFill>
          </a:ln>
        </p:spPr>
      </p:pic>
      <p:pic>
        <p:nvPicPr>
          <p:cNvPr id="18" name="Picture 17" descr="Graphical user interface, application, Word&#10;&#10;Description automatically generated">
            <a:extLst>
              <a:ext uri="{FF2B5EF4-FFF2-40B4-BE49-F238E27FC236}">
                <a16:creationId xmlns:a16="http://schemas.microsoft.com/office/drawing/2014/main" id="{938EDF06-FB00-4CF2-8AC7-2C05033701B2}"/>
              </a:ext>
            </a:extLst>
          </p:cNvPr>
          <p:cNvPicPr>
            <a:picLocks noChangeAspect="1"/>
          </p:cNvPicPr>
          <p:nvPr/>
        </p:nvPicPr>
        <p:blipFill rotWithShape="1">
          <a:blip r:embed="rId5"/>
          <a:srcRect r="6609"/>
          <a:stretch/>
        </p:blipFill>
        <p:spPr>
          <a:xfrm>
            <a:off x="913933" y="4824747"/>
            <a:ext cx="3959688" cy="1114060"/>
          </a:xfrm>
          <a:prstGeom prst="rect">
            <a:avLst/>
          </a:prstGeom>
          <a:ln>
            <a:solidFill>
              <a:schemeClr val="bg2"/>
            </a:solidFill>
          </a:ln>
        </p:spPr>
      </p:pic>
      <p:pic>
        <p:nvPicPr>
          <p:cNvPr id="6" name="Picture 5">
            <a:extLst>
              <a:ext uri="{FF2B5EF4-FFF2-40B4-BE49-F238E27FC236}">
                <a16:creationId xmlns:a16="http://schemas.microsoft.com/office/drawing/2014/main" id="{0175BD93-1494-4953-96B7-AAFEC608ED09}"/>
              </a:ext>
            </a:extLst>
          </p:cNvPr>
          <p:cNvPicPr>
            <a:picLocks noChangeAspect="1"/>
          </p:cNvPicPr>
          <p:nvPr/>
        </p:nvPicPr>
        <p:blipFill>
          <a:blip r:embed="rId6"/>
          <a:stretch>
            <a:fillRect/>
          </a:stretch>
        </p:blipFill>
        <p:spPr>
          <a:xfrm>
            <a:off x="7470669" y="3573663"/>
            <a:ext cx="4363059" cy="1066949"/>
          </a:xfrm>
          <a:prstGeom prst="rect">
            <a:avLst/>
          </a:prstGeom>
        </p:spPr>
      </p:pic>
      <p:pic>
        <p:nvPicPr>
          <p:cNvPr id="8" name="Picture 7">
            <a:extLst>
              <a:ext uri="{FF2B5EF4-FFF2-40B4-BE49-F238E27FC236}">
                <a16:creationId xmlns:a16="http://schemas.microsoft.com/office/drawing/2014/main" id="{39E705CC-CB79-44B4-AA1D-DE4B31F62286}"/>
              </a:ext>
            </a:extLst>
          </p:cNvPr>
          <p:cNvPicPr>
            <a:picLocks noChangeAspect="1"/>
          </p:cNvPicPr>
          <p:nvPr/>
        </p:nvPicPr>
        <p:blipFill>
          <a:blip r:embed="rId7"/>
          <a:stretch>
            <a:fillRect/>
          </a:stretch>
        </p:blipFill>
        <p:spPr>
          <a:xfrm>
            <a:off x="7470669" y="2419614"/>
            <a:ext cx="2972215" cy="990738"/>
          </a:xfrm>
          <a:prstGeom prst="rect">
            <a:avLst/>
          </a:prstGeom>
        </p:spPr>
      </p:pic>
    </p:spTree>
    <p:extLst>
      <p:ext uri="{BB962C8B-B14F-4D97-AF65-F5344CB8AC3E}">
        <p14:creationId xmlns:p14="http://schemas.microsoft.com/office/powerpoint/2010/main" val="31391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9" name="Rectangle 17">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9">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22650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21">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2">
            <a:extLst>
              <a:ext uri="{FF2B5EF4-FFF2-40B4-BE49-F238E27FC236}">
                <a16:creationId xmlns:a16="http://schemas.microsoft.com/office/drawing/2014/main" id="{BBDEE092-FB46-434F-B1D6-4ACFCD51134F}"/>
              </a:ext>
            </a:extLst>
          </p:cNvPr>
          <p:cNvSpPr txBox="1">
            <a:spLocks/>
          </p:cNvSpPr>
          <p:nvPr/>
        </p:nvSpPr>
        <p:spPr>
          <a:xfrm>
            <a:off x="721811" y="343652"/>
            <a:ext cx="10748376" cy="10148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r>
              <a:rPr lang="en-US" sz="3600" spc="600" dirty="0">
                <a:solidFill>
                  <a:schemeClr val="bg1"/>
                </a:solidFill>
                <a:latin typeface="Abadi" panose="020B0604020104020204" pitchFamily="34" charset="0"/>
              </a:rPr>
              <a:t>REVIEWS &amp; TESTIMONIALS</a:t>
            </a:r>
          </a:p>
        </p:txBody>
      </p:sp>
      <p:cxnSp>
        <p:nvCxnSpPr>
          <p:cNvPr id="32" name="Straight Connector 23">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6942" y="1466833"/>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29A556F-7A49-46B7-A1C2-C0280C895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5" name="Picture 14">
            <a:extLst>
              <a:ext uri="{FF2B5EF4-FFF2-40B4-BE49-F238E27FC236}">
                <a16:creationId xmlns:a16="http://schemas.microsoft.com/office/drawing/2014/main" id="{F44684AC-8120-4033-84C7-C5E9E56F0D57}"/>
              </a:ext>
            </a:extLst>
          </p:cNvPr>
          <p:cNvPicPr>
            <a:picLocks noChangeAspect="1"/>
          </p:cNvPicPr>
          <p:nvPr/>
        </p:nvPicPr>
        <p:blipFill rotWithShape="1">
          <a:blip r:embed="rId3"/>
          <a:srcRect t="51866"/>
          <a:stretch/>
        </p:blipFill>
        <p:spPr>
          <a:xfrm>
            <a:off x="6219749" y="4191096"/>
            <a:ext cx="5757256" cy="1612340"/>
          </a:xfrm>
          <a:prstGeom prst="rect">
            <a:avLst/>
          </a:prstGeom>
          <a:ln>
            <a:solidFill>
              <a:schemeClr val="bg2"/>
            </a:solidFill>
          </a:ln>
        </p:spPr>
      </p:pic>
      <p:pic>
        <p:nvPicPr>
          <p:cNvPr id="19" name="Content Placeholder 5">
            <a:extLst>
              <a:ext uri="{FF2B5EF4-FFF2-40B4-BE49-F238E27FC236}">
                <a16:creationId xmlns:a16="http://schemas.microsoft.com/office/drawing/2014/main" id="{783DD418-EE50-4F29-A91F-0657158007C6}"/>
              </a:ext>
            </a:extLst>
          </p:cNvPr>
          <p:cNvPicPr>
            <a:picLocks noGrp="1" noChangeAspect="1"/>
          </p:cNvPicPr>
          <p:nvPr>
            <p:ph idx="1"/>
          </p:nvPr>
        </p:nvPicPr>
        <p:blipFill>
          <a:blip r:embed="rId4"/>
          <a:srcRect/>
          <a:stretch/>
        </p:blipFill>
        <p:spPr>
          <a:xfrm>
            <a:off x="2670348" y="2666903"/>
            <a:ext cx="3344394" cy="1305432"/>
          </a:xfrm>
          <a:prstGeom prst="rect">
            <a:avLst/>
          </a:prstGeom>
          <a:ln>
            <a:solidFill>
              <a:schemeClr val="bg2"/>
            </a:solidFill>
          </a:ln>
        </p:spPr>
      </p:pic>
      <p:pic>
        <p:nvPicPr>
          <p:cNvPr id="20" name="Picture 19">
            <a:extLst>
              <a:ext uri="{FF2B5EF4-FFF2-40B4-BE49-F238E27FC236}">
                <a16:creationId xmlns:a16="http://schemas.microsoft.com/office/drawing/2014/main" id="{6CCADAB4-32B7-4DCD-B3AD-DB173D00FA6B}"/>
              </a:ext>
            </a:extLst>
          </p:cNvPr>
          <p:cNvPicPr>
            <a:picLocks noChangeAspect="1"/>
          </p:cNvPicPr>
          <p:nvPr/>
        </p:nvPicPr>
        <p:blipFill rotWithShape="1">
          <a:blip r:embed="rId5"/>
          <a:srcRect t="5276" r="7130" b="5276"/>
          <a:stretch/>
        </p:blipFill>
        <p:spPr>
          <a:xfrm>
            <a:off x="6175122" y="2666903"/>
            <a:ext cx="4321821" cy="1309299"/>
          </a:xfrm>
          <a:prstGeom prst="rect">
            <a:avLst/>
          </a:prstGeom>
          <a:ln>
            <a:solidFill>
              <a:schemeClr val="bg2"/>
            </a:solidFill>
          </a:ln>
        </p:spPr>
      </p:pic>
      <p:pic>
        <p:nvPicPr>
          <p:cNvPr id="21" name="Picture 20">
            <a:extLst>
              <a:ext uri="{FF2B5EF4-FFF2-40B4-BE49-F238E27FC236}">
                <a16:creationId xmlns:a16="http://schemas.microsoft.com/office/drawing/2014/main" id="{889D0D9F-FDF9-4FEA-AEFA-26F4DD28B442}"/>
              </a:ext>
            </a:extLst>
          </p:cNvPr>
          <p:cNvPicPr>
            <a:picLocks noChangeAspect="1"/>
          </p:cNvPicPr>
          <p:nvPr/>
        </p:nvPicPr>
        <p:blipFill rotWithShape="1">
          <a:blip r:embed="rId3"/>
          <a:srcRect b="52612"/>
          <a:stretch/>
        </p:blipFill>
        <p:spPr>
          <a:xfrm>
            <a:off x="259622" y="4191096"/>
            <a:ext cx="5757256" cy="1587355"/>
          </a:xfrm>
          <a:prstGeom prst="rect">
            <a:avLst/>
          </a:prstGeom>
          <a:ln>
            <a:solidFill>
              <a:schemeClr val="bg2"/>
            </a:solidFill>
          </a:ln>
        </p:spPr>
      </p:pic>
    </p:spTree>
    <p:extLst>
      <p:ext uri="{BB962C8B-B14F-4D97-AF65-F5344CB8AC3E}">
        <p14:creationId xmlns:p14="http://schemas.microsoft.com/office/powerpoint/2010/main" val="2333936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“ALL PERFECT” REVIEWS</a:t>
            </a:r>
            <a:endParaRPr lang="en-CA" sz="3000" spc="600" dirty="0">
              <a:latin typeface="Abadi Extra Light" panose="020B0204020104020204" pitchFamily="34" charset="0"/>
            </a:endParaRPr>
          </a:p>
        </p:txBody>
      </p:sp>
      <p:pic>
        <p:nvPicPr>
          <p:cNvPr id="3" name="Picture 2" descr="Graphical user interface, application&#10;&#10;Description automatically generated">
            <a:extLst>
              <a:ext uri="{FF2B5EF4-FFF2-40B4-BE49-F238E27FC236}">
                <a16:creationId xmlns:a16="http://schemas.microsoft.com/office/drawing/2014/main" id="{8226F6D5-E2D2-4FD8-9367-6EE1E6AA176E}"/>
              </a:ext>
            </a:extLst>
          </p:cNvPr>
          <p:cNvPicPr>
            <a:picLocks noChangeAspect="1"/>
          </p:cNvPicPr>
          <p:nvPr/>
        </p:nvPicPr>
        <p:blipFill>
          <a:blip r:embed="rId3"/>
          <a:stretch>
            <a:fillRect/>
          </a:stretch>
        </p:blipFill>
        <p:spPr>
          <a:xfrm>
            <a:off x="1066800" y="2438088"/>
            <a:ext cx="7955709" cy="3500512"/>
          </a:xfrm>
          <a:prstGeom prst="rect">
            <a:avLst/>
          </a:prstGeom>
        </p:spPr>
      </p:pic>
      <p:sp>
        <p:nvSpPr>
          <p:cNvPr id="2" name="TextBox 1">
            <a:extLst>
              <a:ext uri="{FF2B5EF4-FFF2-40B4-BE49-F238E27FC236}">
                <a16:creationId xmlns:a16="http://schemas.microsoft.com/office/drawing/2014/main" id="{3B612403-B45C-4D0B-9664-F003DDE86F1F}"/>
              </a:ext>
            </a:extLst>
          </p:cNvPr>
          <p:cNvSpPr txBox="1"/>
          <p:nvPr/>
        </p:nvSpPr>
        <p:spPr>
          <a:xfrm>
            <a:off x="9185693" y="4188344"/>
            <a:ext cx="2756925" cy="1200329"/>
          </a:xfrm>
          <a:prstGeom prst="rect">
            <a:avLst/>
          </a:prstGeom>
          <a:noFill/>
        </p:spPr>
        <p:txBody>
          <a:bodyPr wrap="square" rtlCol="0">
            <a:spAutoFit/>
          </a:bodyPr>
          <a:lstStyle/>
          <a:p>
            <a:pPr algn="ctr"/>
            <a:r>
              <a:rPr lang="en-CA" sz="2400" dirty="0">
                <a:solidFill>
                  <a:srgbClr val="FFB900"/>
                </a:solidFill>
                <a:latin typeface="Abadi" panose="020B0604020104020204" pitchFamily="34" charset="0"/>
              </a:rPr>
              <a:t>HOW DO WE TURN A 4-STAR INTO A 5-STAR REVIEW ?</a:t>
            </a:r>
          </a:p>
        </p:txBody>
      </p:sp>
      <p:sp>
        <p:nvSpPr>
          <p:cNvPr id="5" name="TextBox 4">
            <a:extLst>
              <a:ext uri="{FF2B5EF4-FFF2-40B4-BE49-F238E27FC236}">
                <a16:creationId xmlns:a16="http://schemas.microsoft.com/office/drawing/2014/main" id="{21668ED8-0A74-48A4-36EC-AADB15C453A5}"/>
              </a:ext>
            </a:extLst>
          </p:cNvPr>
          <p:cNvSpPr txBox="1"/>
          <p:nvPr/>
        </p:nvSpPr>
        <p:spPr>
          <a:xfrm>
            <a:off x="9387191" y="2597285"/>
            <a:ext cx="1128409" cy="369332"/>
          </a:xfrm>
          <a:prstGeom prst="rect">
            <a:avLst/>
          </a:prstGeom>
          <a:noFill/>
        </p:spPr>
        <p:txBody>
          <a:bodyPr wrap="square" rtlCol="0">
            <a:spAutoFit/>
          </a:bodyPr>
          <a:lstStyle/>
          <a:p>
            <a:r>
              <a:rPr lang="en-CA" b="1" dirty="0">
                <a:solidFill>
                  <a:srgbClr val="FFFF00"/>
                </a:solidFill>
              </a:rPr>
              <a:t>UPDATE</a:t>
            </a:r>
          </a:p>
        </p:txBody>
      </p:sp>
    </p:spTree>
    <p:extLst>
      <p:ext uri="{BB962C8B-B14F-4D97-AF65-F5344CB8AC3E}">
        <p14:creationId xmlns:p14="http://schemas.microsoft.com/office/powerpoint/2010/main" val="1370490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3" name="Rectangle 82">
            <a:extLst>
              <a:ext uri="{FF2B5EF4-FFF2-40B4-BE49-F238E27FC236}">
                <a16:creationId xmlns:a16="http://schemas.microsoft.com/office/drawing/2014/main" id="{990D0034-F768-41E7-85D4-F38C4DE857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a:p>
        </p:txBody>
      </p:sp>
      <p:cxnSp>
        <p:nvCxnSpPr>
          <p:cNvPr id="85" name="Straight Connector 84">
            <a:extLst>
              <a:ext uri="{FF2B5EF4-FFF2-40B4-BE49-F238E27FC236}">
                <a16:creationId xmlns:a16="http://schemas.microsoft.com/office/drawing/2014/main" id="{5A0A5CF6-407C-4691-8122-49DF69D0020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0927" y="2633962"/>
            <a:ext cx="283464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34" name="Content Placeholder 1033">
            <a:extLst>
              <a:ext uri="{FF2B5EF4-FFF2-40B4-BE49-F238E27FC236}">
                <a16:creationId xmlns:a16="http://schemas.microsoft.com/office/drawing/2014/main" id="{4C4520FF-9D4D-459C-BEF1-7A3B0F003B2D}"/>
              </a:ext>
            </a:extLst>
          </p:cNvPr>
          <p:cNvSpPr>
            <a:spLocks noGrp="1"/>
          </p:cNvSpPr>
          <p:nvPr>
            <p:ph idx="1"/>
          </p:nvPr>
        </p:nvSpPr>
        <p:spPr>
          <a:xfrm>
            <a:off x="450500" y="674509"/>
            <a:ext cx="2763654" cy="3311766"/>
          </a:xfrm>
        </p:spPr>
        <p:txBody>
          <a:bodyPr vert="horz" lIns="0" tIns="45720" rIns="0" bIns="45720" rtlCol="0">
            <a:normAutofit/>
          </a:bodyPr>
          <a:lstStyle/>
          <a:p>
            <a:pPr>
              <a:spcAft>
                <a:spcPts val="800"/>
              </a:spcAft>
            </a:pPr>
            <a:r>
              <a:rPr lang="en-US" sz="3600" dirty="0">
                <a:solidFill>
                  <a:schemeClr val="bg1"/>
                </a:solidFill>
                <a:latin typeface="Abadi" panose="020B0604020104020204" pitchFamily="34" charset="0"/>
              </a:rPr>
              <a:t>ONLINE REPUTATION STATISTICS</a:t>
            </a:r>
          </a:p>
        </p:txBody>
      </p:sp>
      <p:pic>
        <p:nvPicPr>
          <p:cNvPr id="1026" name="Picture 2" descr="Why reputation is important for people and business">
            <a:extLst>
              <a:ext uri="{FF2B5EF4-FFF2-40B4-BE49-F238E27FC236}">
                <a16:creationId xmlns:a16="http://schemas.microsoft.com/office/drawing/2014/main" id="{EBCAB970-2E29-4090-9A3B-8958681E5B7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724" t="868" r="3149" b="1038"/>
          <a:stretch/>
        </p:blipFill>
        <p:spPr bwMode="auto">
          <a:xfrm>
            <a:off x="7729122" y="1070097"/>
            <a:ext cx="4053195" cy="28269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hart&#10;&#10;Description automatically generated">
            <a:extLst>
              <a:ext uri="{FF2B5EF4-FFF2-40B4-BE49-F238E27FC236}">
                <a16:creationId xmlns:a16="http://schemas.microsoft.com/office/drawing/2014/main" id="{D8D79E63-80AA-4616-AEE5-06F9DDBBE45F}"/>
              </a:ext>
            </a:extLst>
          </p:cNvPr>
          <p:cNvPicPr>
            <a:picLocks noChangeAspect="1"/>
          </p:cNvPicPr>
          <p:nvPr/>
        </p:nvPicPr>
        <p:blipFill rotWithShape="1">
          <a:blip r:embed="rId4"/>
          <a:srcRect t="242" b="-413"/>
          <a:stretch/>
        </p:blipFill>
        <p:spPr>
          <a:xfrm>
            <a:off x="3425567" y="3051597"/>
            <a:ext cx="4222796" cy="2863125"/>
          </a:xfrm>
          <a:prstGeom prst="rect">
            <a:avLst/>
          </a:prstGeom>
        </p:spPr>
      </p:pic>
      <p:pic>
        <p:nvPicPr>
          <p:cNvPr id="1030" name="Picture 6" descr="Reputation Management Services – DigitAll Solutions">
            <a:extLst>
              <a:ext uri="{FF2B5EF4-FFF2-40B4-BE49-F238E27FC236}">
                <a16:creationId xmlns:a16="http://schemas.microsoft.com/office/drawing/2014/main" id="{F8FC226F-F565-4ED2-999C-E2931C952A8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571" b="2278"/>
          <a:stretch/>
        </p:blipFill>
        <p:spPr bwMode="auto">
          <a:xfrm>
            <a:off x="7727858" y="3986275"/>
            <a:ext cx="4021391" cy="25462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nline Reputation Management Companies: Their Strategies &amp;amp; Stats">
            <a:extLst>
              <a:ext uri="{FF2B5EF4-FFF2-40B4-BE49-F238E27FC236}">
                <a16:creationId xmlns:a16="http://schemas.microsoft.com/office/drawing/2014/main" id="{DD7C7730-0021-49A8-9F83-B3E48FD2C267}"/>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6010" b="6292"/>
          <a:stretch/>
        </p:blipFill>
        <p:spPr bwMode="auto">
          <a:xfrm>
            <a:off x="3461596" y="825200"/>
            <a:ext cx="4222796" cy="2095319"/>
          </a:xfrm>
          <a:prstGeom prst="rect">
            <a:avLst/>
          </a:prstGeom>
          <a:noFill/>
          <a:extLst>
            <a:ext uri="{909E8E84-426E-40DD-AFC4-6F175D3DCCD1}">
              <a14:hiddenFill xmlns:a14="http://schemas.microsoft.com/office/drawing/2010/main">
                <a:solidFill>
                  <a:srgbClr val="FFFFFF"/>
                </a:solidFill>
              </a14:hiddenFill>
            </a:ext>
          </a:extLst>
        </p:spPr>
      </p:pic>
      <p:sp>
        <p:nvSpPr>
          <p:cNvPr id="4" name="Title 2">
            <a:extLst>
              <a:ext uri="{FF2B5EF4-FFF2-40B4-BE49-F238E27FC236}">
                <a16:creationId xmlns:a16="http://schemas.microsoft.com/office/drawing/2014/main" id="{BBDEE092-FB46-434F-B1D6-4ACFCD51134F}"/>
              </a:ext>
            </a:extLst>
          </p:cNvPr>
          <p:cNvSpPr txBox="1">
            <a:spLocks/>
          </p:cNvSpPr>
          <p:nvPr/>
        </p:nvSpPr>
        <p:spPr>
          <a:xfrm>
            <a:off x="903514" y="3897087"/>
            <a:ext cx="7417207" cy="83889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endParaRPr lang="en-US" sz="2500" dirty="0"/>
          </a:p>
        </p:txBody>
      </p:sp>
      <p:sp>
        <p:nvSpPr>
          <p:cNvPr id="2" name="TextBox 1">
            <a:extLst>
              <a:ext uri="{FF2B5EF4-FFF2-40B4-BE49-F238E27FC236}">
                <a16:creationId xmlns:a16="http://schemas.microsoft.com/office/drawing/2014/main" id="{A84C384D-6C04-4886-79A0-A654E90033CB}"/>
              </a:ext>
            </a:extLst>
          </p:cNvPr>
          <p:cNvSpPr txBox="1"/>
          <p:nvPr/>
        </p:nvSpPr>
        <p:spPr>
          <a:xfrm>
            <a:off x="1281197" y="3712421"/>
            <a:ext cx="1128409"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CA" sz="1800" b="1" i="0" u="none" strike="noStrike" kern="0" cap="none" spc="0" normalizeH="0" baseline="0" noProof="0" dirty="0">
                <a:ln>
                  <a:noFill/>
                </a:ln>
                <a:solidFill>
                  <a:srgbClr val="FFFF00"/>
                </a:solidFill>
                <a:effectLst/>
                <a:uLnTx/>
                <a:uFillTx/>
              </a:rPr>
              <a:t>CHECK AND UPDATE</a:t>
            </a:r>
          </a:p>
        </p:txBody>
      </p:sp>
      <p:sp>
        <p:nvSpPr>
          <p:cNvPr id="5" name="Hexagon 4">
            <a:extLst>
              <a:ext uri="{FF2B5EF4-FFF2-40B4-BE49-F238E27FC236}">
                <a16:creationId xmlns:a16="http://schemas.microsoft.com/office/drawing/2014/main" id="{EDAC6719-EEB6-836B-9A9B-F7F79F0F054B}"/>
              </a:ext>
            </a:extLst>
          </p:cNvPr>
          <p:cNvSpPr/>
          <p:nvPr/>
        </p:nvSpPr>
        <p:spPr>
          <a:xfrm>
            <a:off x="1086195" y="3673231"/>
            <a:ext cx="1272117" cy="1043723"/>
          </a:xfrm>
          <a:prstGeom prst="hexagon">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6057302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5" name="Straight Connector 1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7" name="Rectangle 16">
            <a:extLst>
              <a:ext uri="{FF2B5EF4-FFF2-40B4-BE49-F238E27FC236}">
                <a16:creationId xmlns:a16="http://schemas.microsoft.com/office/drawing/2014/main" id="{68BDBE5C-BBE9-4E89-BEE5-DEB6EAB870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2">
            <a:extLst>
              <a:ext uri="{FF2B5EF4-FFF2-40B4-BE49-F238E27FC236}">
                <a16:creationId xmlns:a16="http://schemas.microsoft.com/office/drawing/2014/main" id="{BBDEE092-FB46-434F-B1D6-4ACFCD51134F}"/>
              </a:ext>
            </a:extLst>
          </p:cNvPr>
          <p:cNvSpPr txBox="1">
            <a:spLocks/>
          </p:cNvSpPr>
          <p:nvPr/>
        </p:nvSpPr>
        <p:spPr>
          <a:xfrm>
            <a:off x="643467" y="634946"/>
            <a:ext cx="3689094" cy="50559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gn="r">
              <a:spcAft>
                <a:spcPts val="800"/>
              </a:spcAft>
            </a:pPr>
            <a:r>
              <a:rPr lang="en-US" sz="3600" dirty="0">
                <a:solidFill>
                  <a:schemeClr val="bg1"/>
                </a:solidFill>
                <a:latin typeface="Abadi" panose="020B0604020104020204" pitchFamily="34" charset="0"/>
              </a:rPr>
              <a:t>KEY ELEMENTS OF SMART GROWTH</a:t>
            </a:r>
          </a:p>
        </p:txBody>
      </p:sp>
      <p:cxnSp>
        <p:nvCxnSpPr>
          <p:cNvPr id="19" name="Straight Connector 18">
            <a:extLst>
              <a:ext uri="{FF2B5EF4-FFF2-40B4-BE49-F238E27FC236}">
                <a16:creationId xmlns:a16="http://schemas.microsoft.com/office/drawing/2014/main" id="{2752F38C-F560-47AA-90AD-209F39C0415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791298"/>
            <a:ext cx="0" cy="27432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DFC4168B-AA75-4715-9B96-CF84B170A6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9" name="Content Placeholder 6">
            <a:extLst>
              <a:ext uri="{FF2B5EF4-FFF2-40B4-BE49-F238E27FC236}">
                <a16:creationId xmlns:a16="http://schemas.microsoft.com/office/drawing/2014/main" id="{7765E26A-EC77-4BD5-B4EF-5EBD7F9A47F4}"/>
              </a:ext>
            </a:extLst>
          </p:cNvPr>
          <p:cNvGraphicFramePr>
            <a:graphicFrameLocks noGrp="1"/>
          </p:cNvGraphicFramePr>
          <p:nvPr>
            <p:ph sz="half" idx="1"/>
            <p:extLst>
              <p:ext uri="{D42A27DB-BD31-4B8C-83A1-F6EECF244321}">
                <p14:modId xmlns:p14="http://schemas.microsoft.com/office/powerpoint/2010/main" val="769602051"/>
              </p:ext>
            </p:extLst>
          </p:nvPr>
        </p:nvGraphicFramePr>
        <p:xfrm>
          <a:off x="4976031" y="634947"/>
          <a:ext cx="6582555" cy="51217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86470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A8F21BE-7B16-4710-8B01-21B270663BE1}"/>
              </a:ext>
            </a:extLst>
          </p:cNvPr>
          <p:cNvSpPr>
            <a:spLocks noGrp="1"/>
          </p:cNvSpPr>
          <p:nvPr>
            <p:ph idx="1"/>
          </p:nvPr>
        </p:nvSpPr>
        <p:spPr>
          <a:xfrm>
            <a:off x="1359031" y="2287330"/>
            <a:ext cx="10058400" cy="2616199"/>
          </a:xfrm>
          <a:ln>
            <a:noFill/>
          </a:ln>
        </p:spPr>
        <p:txBody>
          <a:bodyPr anchor="ctr">
            <a:normAutofit/>
          </a:bodyPr>
          <a:lstStyle/>
          <a:p>
            <a:pPr marL="292608" lvl="1" indent="0">
              <a:lnSpc>
                <a:spcPct val="200000"/>
              </a:lnSpc>
              <a:buClr>
                <a:schemeClr val="tx1"/>
              </a:buClr>
              <a:buNone/>
            </a:pPr>
            <a:r>
              <a:rPr lang="en-US" sz="2800" b="1" spc="600" dirty="0">
                <a:solidFill>
                  <a:schemeClr val="tx1">
                    <a:lumMod val="95000"/>
                  </a:schemeClr>
                </a:solidFill>
                <a:cs typeface="Calibri" panose="020F0502020204030204" pitchFamily="34" charset="0"/>
              </a:rPr>
              <a:t> </a:t>
            </a:r>
            <a:r>
              <a:rPr lang="en-CA" sz="28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AN EXCEPTIONAL CLIENT EXPERIENCE</a:t>
            </a:r>
            <a:endParaRPr lang="en-CA" sz="2800" spc="600" dirty="0">
              <a:latin typeface="Abadi Extra Light" panose="020B0204020104020204" pitchFamily="34" charset="0"/>
            </a:endParaRPr>
          </a:p>
        </p:txBody>
      </p:sp>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OUR GOAL </a:t>
            </a:r>
          </a:p>
        </p:txBody>
      </p:sp>
      <p:pic>
        <p:nvPicPr>
          <p:cNvPr id="5" name="Picture 4" descr="Logo&#10;&#10;Description automatically generated">
            <a:extLst>
              <a:ext uri="{FF2B5EF4-FFF2-40B4-BE49-F238E27FC236}">
                <a16:creationId xmlns:a16="http://schemas.microsoft.com/office/drawing/2014/main" id="{600B9DAD-4BF0-47E4-8F11-F27F06B4F26C}"/>
              </a:ext>
            </a:extLst>
          </p:cNvPr>
          <p:cNvPicPr>
            <a:picLocks noChangeAspect="1"/>
          </p:cNvPicPr>
          <p:nvPr/>
        </p:nvPicPr>
        <p:blipFill>
          <a:blip r:embed="rId3"/>
          <a:stretch>
            <a:fillRect/>
          </a:stretch>
        </p:blipFill>
        <p:spPr>
          <a:xfrm>
            <a:off x="8183301" y="3905686"/>
            <a:ext cx="6092141" cy="3355092"/>
          </a:xfrm>
          <a:prstGeom prst="rect">
            <a:avLst/>
          </a:prstGeom>
        </p:spPr>
      </p:pic>
    </p:spTree>
    <p:extLst>
      <p:ext uri="{BB962C8B-B14F-4D97-AF65-F5344CB8AC3E}">
        <p14:creationId xmlns:p14="http://schemas.microsoft.com/office/powerpoint/2010/main" val="25507703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Rectangle 53">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chemeClr val="tx1">
                  <a:alpha val="0"/>
                </a:schemeClr>
              </a:gs>
              <a:gs pos="25000">
                <a:srgbClr val="000000">
                  <a:alpha val="15000"/>
                </a:srgbClr>
              </a:gs>
              <a:gs pos="75000">
                <a:srgbClr val="000000">
                  <a:alpha val="15000"/>
                </a:srgbClr>
              </a:gs>
              <a:gs pos="50000">
                <a:schemeClr val="tx1">
                  <a:alpha val="3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Connector 55">
            <a:extLst>
              <a:ext uri="{FF2B5EF4-FFF2-40B4-BE49-F238E27FC236}">
                <a16:creationId xmlns:a16="http://schemas.microsoft.com/office/drawing/2014/main" id="{34E5597F-CE67-4085-9548-E6A8036DA3B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393881" y="4035362"/>
            <a:ext cx="5404237" cy="0"/>
          </a:xfrm>
          <a:prstGeom prst="line">
            <a:avLst/>
          </a:prstGeom>
          <a:ln>
            <a:solidFill>
              <a:schemeClr val="bg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64C4FADA-2D2A-4B98-ADD4-297EF0F3F5E1}"/>
              </a:ext>
            </a:extLst>
          </p:cNvPr>
          <p:cNvPicPr>
            <a:picLocks noChangeAspect="1"/>
          </p:cNvPicPr>
          <p:nvPr/>
        </p:nvPicPr>
        <p:blipFill rotWithShape="1">
          <a:blip r:embed="rId3">
            <a:alphaModFix amt="98000"/>
          </a:blip>
          <a:srcRect r="7110" b="-1"/>
          <a:stretch/>
        </p:blipFill>
        <p:spPr>
          <a:xfrm>
            <a:off x="117364" y="174751"/>
            <a:ext cx="12191999" cy="6857990"/>
          </a:xfrm>
          <a:prstGeom prst="rect">
            <a:avLst/>
          </a:prstGeom>
          <a:ln w="228600" cap="sq" cmpd="thickThin">
            <a:solidFill>
              <a:srgbClr val="000000"/>
            </a:solidFill>
            <a:prstDash val="solid"/>
            <a:miter lim="800000"/>
          </a:ln>
          <a:effectLst>
            <a:innerShdw blurRad="76200">
              <a:srgbClr val="000000"/>
            </a:innerShdw>
          </a:effectLst>
        </p:spPr>
      </p:pic>
      <p:sp>
        <p:nvSpPr>
          <p:cNvPr id="4" name="Title 3">
            <a:extLst>
              <a:ext uri="{FF2B5EF4-FFF2-40B4-BE49-F238E27FC236}">
                <a16:creationId xmlns:a16="http://schemas.microsoft.com/office/drawing/2014/main" id="{C06BB26D-A9CC-6D37-1D52-36B6DB22A26D}"/>
              </a:ext>
            </a:extLst>
          </p:cNvPr>
          <p:cNvSpPr>
            <a:spLocks noGrp="1"/>
          </p:cNvSpPr>
          <p:nvPr>
            <p:ph type="title"/>
          </p:nvPr>
        </p:nvSpPr>
        <p:spPr>
          <a:xfrm>
            <a:off x="1320800" y="693851"/>
            <a:ext cx="9514148" cy="1961165"/>
          </a:xfrm>
          <a:solidFill>
            <a:schemeClr val="tx1"/>
          </a:solidFill>
          <a:ln w="28575">
            <a:solidFill>
              <a:srgbClr val="996633"/>
            </a:solidFill>
          </a:ln>
          <a:effectLst>
            <a:outerShdw blurRad="50800" dist="38100" dir="2700000" algn="tl" rotWithShape="0">
              <a:prstClr val="black">
                <a:alpha val="40000"/>
              </a:prstClr>
            </a:outerShdw>
          </a:effectLst>
        </p:spPr>
        <p:txBody>
          <a:bodyPr vert="horz" lIns="91440" tIns="45720" rIns="91440" bIns="45720" rtlCol="0" anchor="ctr">
            <a:noAutofit/>
          </a:bodyPr>
          <a:lstStyle/>
          <a:p>
            <a:pPr algn="ctr">
              <a:lnSpc>
                <a:spcPts val="5000"/>
              </a:lnSpc>
            </a:pPr>
            <a:r>
              <a:rPr lang="en-US" sz="5400" spc="300" dirty="0">
                <a:solidFill>
                  <a:schemeClr val="bg1"/>
                </a:solidFill>
              </a:rPr>
              <a:t>“</a:t>
            </a:r>
            <a:r>
              <a:rPr lang="en-US" sz="5400" b="1" spc="300" dirty="0">
                <a:solidFill>
                  <a:schemeClr val="bg1"/>
                </a:solidFill>
                <a:latin typeface="Engravers MT" panose="02090707080505020304" pitchFamily="18" charset="0"/>
              </a:rPr>
              <a:t>AN E</a:t>
            </a:r>
            <a:r>
              <a:rPr lang="en-US" sz="5400" spc="300" dirty="0">
                <a:solidFill>
                  <a:schemeClr val="bg1"/>
                </a:solidFill>
                <a:latin typeface="Engravers MT" panose="02090707080505020304" pitchFamily="18" charset="0"/>
              </a:rPr>
              <a:t>xceptional Experience</a:t>
            </a:r>
            <a:r>
              <a:rPr lang="en-US" sz="5400" spc="300" dirty="0">
                <a:solidFill>
                  <a:schemeClr val="bg1"/>
                </a:solidFill>
              </a:rPr>
              <a:t>”</a:t>
            </a:r>
          </a:p>
        </p:txBody>
      </p:sp>
      <p:sp>
        <p:nvSpPr>
          <p:cNvPr id="5" name="Title 2">
            <a:extLst>
              <a:ext uri="{FF2B5EF4-FFF2-40B4-BE49-F238E27FC236}">
                <a16:creationId xmlns:a16="http://schemas.microsoft.com/office/drawing/2014/main" id="{E3AE9CBE-79F5-B06F-055A-6CF967DD743D}"/>
              </a:ext>
            </a:extLst>
          </p:cNvPr>
          <p:cNvSpPr txBox="1">
            <a:spLocks/>
          </p:cNvSpPr>
          <p:nvPr/>
        </p:nvSpPr>
        <p:spPr>
          <a:xfrm>
            <a:off x="7393716" y="4326154"/>
            <a:ext cx="3435462" cy="1074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gn="r"/>
            <a:r>
              <a:rPr lang="en-US" sz="2800" dirty="0">
                <a:solidFill>
                  <a:srgbClr val="7A5100"/>
                </a:solidFill>
                <a:latin typeface="Arial Nova" panose="020B0504020202020204" pitchFamily="34" charset="0"/>
              </a:rPr>
              <a:t>Webster’s Dictionary </a:t>
            </a:r>
            <a:endParaRPr lang="en-US" sz="2800" b="1" dirty="0">
              <a:solidFill>
                <a:srgbClr val="7A5100"/>
              </a:solidFill>
              <a:latin typeface="Abadi Extra Light" panose="020B0204020104020204" pitchFamily="34" charset="0"/>
            </a:endParaRPr>
          </a:p>
        </p:txBody>
      </p:sp>
      <p:sp>
        <p:nvSpPr>
          <p:cNvPr id="6" name="Title 2">
            <a:extLst>
              <a:ext uri="{FF2B5EF4-FFF2-40B4-BE49-F238E27FC236}">
                <a16:creationId xmlns:a16="http://schemas.microsoft.com/office/drawing/2014/main" id="{2A9DCA9B-DCC5-E4F2-C2EF-198139A5812B}"/>
              </a:ext>
            </a:extLst>
          </p:cNvPr>
          <p:cNvSpPr txBox="1">
            <a:spLocks/>
          </p:cNvSpPr>
          <p:nvPr/>
        </p:nvSpPr>
        <p:spPr>
          <a:xfrm>
            <a:off x="1818638" y="3788675"/>
            <a:ext cx="8554721" cy="99617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gn="ctr"/>
            <a:r>
              <a:rPr lang="en-US" sz="5000" b="1" i="1" dirty="0">
                <a:solidFill>
                  <a:srgbClr val="CC9900"/>
                </a:solidFill>
                <a:latin typeface="Abadi Extra Light" panose="020B0204020104020204" pitchFamily="34" charset="0"/>
              </a:rPr>
              <a:t>Not normal, more than ordinary</a:t>
            </a:r>
          </a:p>
        </p:txBody>
      </p:sp>
    </p:spTree>
    <p:extLst>
      <p:ext uri="{BB962C8B-B14F-4D97-AF65-F5344CB8AC3E}">
        <p14:creationId xmlns:p14="http://schemas.microsoft.com/office/powerpoint/2010/main" val="3757331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700"/>
                                        <p:tgtEl>
                                          <p:spTgt spid="5"/>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6"/>
                                        </p:tgtEl>
                                        <p:attrNameLst>
                                          <p:attrName>style.visibility</p:attrName>
                                        </p:attrNameLst>
                                      </p:cBhvr>
                                      <p:to>
                                        <p:strVal val="visible"/>
                                      </p:to>
                                    </p:set>
                                    <p:animEffect transition="in" filter="fade">
                                      <p:cBhvr>
                                        <p:cTn id="10" dur="7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27">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0AF4F2BA-3C03-4E2C-8ABC-0949B61B3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Abstract blurred public library with bookshelves">
            <a:extLst>
              <a:ext uri="{FF2B5EF4-FFF2-40B4-BE49-F238E27FC236}">
                <a16:creationId xmlns:a16="http://schemas.microsoft.com/office/drawing/2014/main" id="{64C4FADA-2D2A-4B98-ADD4-297EF0F3F5E1}"/>
              </a:ext>
            </a:extLst>
          </p:cNvPr>
          <p:cNvPicPr>
            <a:picLocks noChangeAspect="1"/>
          </p:cNvPicPr>
          <p:nvPr/>
        </p:nvPicPr>
        <p:blipFill rotWithShape="1">
          <a:blip r:embed="rId3">
            <a:alphaModFix amt="35000"/>
          </a:blip>
          <a:srcRect t="1310" b="14420"/>
          <a:stretch/>
        </p:blipFill>
        <p:spPr>
          <a:xfrm>
            <a:off x="20" y="10"/>
            <a:ext cx="12191980" cy="6857990"/>
          </a:xfrm>
          <a:prstGeom prst="rect">
            <a:avLst/>
          </a:prstGeom>
        </p:spPr>
      </p:pic>
      <p:cxnSp>
        <p:nvCxnSpPr>
          <p:cNvPr id="32" name="Straight Connector 31">
            <a:extLst>
              <a:ext uri="{FF2B5EF4-FFF2-40B4-BE49-F238E27FC236}">
                <a16:creationId xmlns:a16="http://schemas.microsoft.com/office/drawing/2014/main" id="{A07787ED-5EDC-4C54-AD87-55B60D0FE3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34" name="!!footer rectangle">
            <a:extLst>
              <a:ext uri="{FF2B5EF4-FFF2-40B4-BE49-F238E27FC236}">
                <a16:creationId xmlns:a16="http://schemas.microsoft.com/office/drawing/2014/main" id="{B40A8CA7-7D5A-43B0-A1A0-B558ECA9E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3">
            <a:extLst>
              <a:ext uri="{FF2B5EF4-FFF2-40B4-BE49-F238E27FC236}">
                <a16:creationId xmlns:a16="http://schemas.microsoft.com/office/drawing/2014/main" id="{31EB447A-5D02-3037-8833-20E8ABD38670}"/>
              </a:ext>
            </a:extLst>
          </p:cNvPr>
          <p:cNvSpPr>
            <a:spLocks noGrp="1"/>
          </p:cNvSpPr>
          <p:nvPr>
            <p:ph type="title"/>
          </p:nvPr>
        </p:nvSpPr>
        <p:spPr>
          <a:xfrm>
            <a:off x="609600" y="907440"/>
            <a:ext cx="10972800" cy="1450757"/>
          </a:xfrm>
        </p:spPr>
        <p:txBody>
          <a:bodyPr>
            <a:normAutofit/>
          </a:bodyPr>
          <a:lstStyle/>
          <a:p>
            <a:pPr algn="ctr"/>
            <a:r>
              <a:rPr lang="en-US" sz="6400" b="1" spc="300" dirty="0">
                <a:solidFill>
                  <a:schemeClr val="bg1"/>
                </a:solidFill>
                <a:latin typeface="Arial Nova" panose="020B0504020202020204" pitchFamily="34" charset="0"/>
              </a:rPr>
              <a:t>“Exceptional Experience”</a:t>
            </a:r>
            <a:endParaRPr lang="en-CA" sz="6400" b="1" spc="300" dirty="0">
              <a:latin typeface="Arial Nova" panose="020B0504020202020204" pitchFamily="34" charset="0"/>
            </a:endParaRPr>
          </a:p>
        </p:txBody>
      </p:sp>
      <p:sp>
        <p:nvSpPr>
          <p:cNvPr id="6" name="TextBox 5">
            <a:extLst>
              <a:ext uri="{FF2B5EF4-FFF2-40B4-BE49-F238E27FC236}">
                <a16:creationId xmlns:a16="http://schemas.microsoft.com/office/drawing/2014/main" id="{86C62C32-E342-EC99-1681-21A44ACFD2A2}"/>
              </a:ext>
            </a:extLst>
          </p:cNvPr>
          <p:cNvSpPr txBox="1"/>
          <p:nvPr/>
        </p:nvSpPr>
        <p:spPr>
          <a:xfrm>
            <a:off x="3012440" y="2969573"/>
            <a:ext cx="6167120" cy="461665"/>
          </a:xfrm>
          <a:prstGeom prst="rect">
            <a:avLst/>
          </a:prstGeom>
          <a:noFill/>
        </p:spPr>
        <p:txBody>
          <a:bodyPr wrap="square">
            <a:spAutoFit/>
          </a:bodyPr>
          <a:lstStyle/>
          <a:p>
            <a:pPr algn="ctr"/>
            <a:r>
              <a:rPr lang="en-US" sz="2400" dirty="0">
                <a:solidFill>
                  <a:schemeClr val="bg1"/>
                </a:solidFill>
                <a:latin typeface="Arial Nova" panose="020B0504020202020204" pitchFamily="34" charset="0"/>
              </a:rPr>
              <a:t>Webster’s Dictionary: </a:t>
            </a:r>
          </a:p>
        </p:txBody>
      </p:sp>
      <p:sp>
        <p:nvSpPr>
          <p:cNvPr id="8" name="TextBox 7">
            <a:extLst>
              <a:ext uri="{FF2B5EF4-FFF2-40B4-BE49-F238E27FC236}">
                <a16:creationId xmlns:a16="http://schemas.microsoft.com/office/drawing/2014/main" id="{2BA567EE-DAEB-D51B-933B-7A68EC48F95E}"/>
              </a:ext>
            </a:extLst>
          </p:cNvPr>
          <p:cNvSpPr txBox="1"/>
          <p:nvPr/>
        </p:nvSpPr>
        <p:spPr>
          <a:xfrm>
            <a:off x="1207658" y="3367177"/>
            <a:ext cx="9875520" cy="1015663"/>
          </a:xfrm>
          <a:prstGeom prst="rect">
            <a:avLst/>
          </a:prstGeom>
          <a:noFill/>
        </p:spPr>
        <p:txBody>
          <a:bodyPr wrap="square">
            <a:spAutoFit/>
          </a:bodyPr>
          <a:lstStyle/>
          <a:p>
            <a:pPr algn="ctr"/>
            <a:r>
              <a:rPr lang="en-US" sz="6000" b="1" i="1" dirty="0">
                <a:solidFill>
                  <a:schemeClr val="bg1"/>
                </a:solidFill>
                <a:latin typeface="Abadi Extra Light" panose="020B0204020104020204" pitchFamily="34" charset="0"/>
              </a:rPr>
              <a:t>Not normal, more than ordinary</a:t>
            </a:r>
          </a:p>
        </p:txBody>
      </p:sp>
    </p:spTree>
    <p:extLst>
      <p:ext uri="{BB962C8B-B14F-4D97-AF65-F5344CB8AC3E}">
        <p14:creationId xmlns:p14="http://schemas.microsoft.com/office/powerpoint/2010/main" val="18503404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1097280" y="286603"/>
            <a:ext cx="10058400" cy="1450757"/>
          </a:xfrm>
        </p:spPr>
        <p:txBody>
          <a:bodyPr>
            <a:normAutofit/>
          </a:bodyPr>
          <a:lstStyle/>
          <a:p>
            <a:pPr>
              <a:lnSpc>
                <a:spcPct val="107000"/>
              </a:lnSpc>
              <a:spcAft>
                <a:spcPts val="800"/>
              </a:spcAft>
            </a:pPr>
            <a:r>
              <a:rPr lang="en-CA" sz="3600" spc="600" dirty="0">
                <a:solidFill>
                  <a:schemeClr val="bg1"/>
                </a:solidFill>
                <a:effectLst/>
                <a:latin typeface="Abadi" panose="020B0604020104020204" pitchFamily="34" charset="0"/>
                <a:ea typeface="Calibri" panose="020F0502020204030204" pitchFamily="34" charset="0"/>
                <a:cs typeface="Times New Roman" panose="02020603050405020304" pitchFamily="18" charset="0"/>
              </a:rPr>
              <a:t>“</a:t>
            </a:r>
            <a:r>
              <a:rPr lang="en-CA" sz="3600" b="1" spc="600" dirty="0">
                <a:solidFill>
                  <a:schemeClr val="bg1"/>
                </a:solidFill>
                <a:effectLst/>
                <a:latin typeface="Abadi" panose="020B0604020104020204" pitchFamily="34" charset="0"/>
                <a:ea typeface="Calibri" panose="020F0502020204030204" pitchFamily="34" charset="0"/>
                <a:cs typeface="Times New Roman" panose="02020603050405020304" pitchFamily="18" charset="0"/>
              </a:rPr>
              <a:t>Exceptional Experience</a:t>
            </a:r>
            <a:r>
              <a:rPr lang="en-CA" sz="3600" spc="600" dirty="0">
                <a:solidFill>
                  <a:schemeClr val="bg1"/>
                </a:solidFill>
                <a:effectLst/>
                <a:latin typeface="Abadi" panose="020B0604020104020204" pitchFamily="34" charset="0"/>
                <a:ea typeface="Calibri" panose="020F0502020204030204" pitchFamily="34" charset="0"/>
                <a:cs typeface="Times New Roman" panose="02020603050405020304" pitchFamily="18" charset="0"/>
              </a:rPr>
              <a:t>”</a:t>
            </a:r>
            <a:br>
              <a:rPr lang="en-CA" sz="3600" i="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br>
            <a:r>
              <a:rPr lang="en-CA" sz="3000" i="1" dirty="0">
                <a:solidFill>
                  <a:srgbClr val="CC9900"/>
                </a:solidFill>
                <a:effectLst/>
                <a:latin typeface="Abadi Extra Light" panose="020B0204020104020204" pitchFamily="34" charset="0"/>
                <a:ea typeface="Calibri" panose="020F0502020204030204" pitchFamily="34" charset="0"/>
                <a:cs typeface="Times New Roman" panose="02020603050405020304" pitchFamily="18" charset="0"/>
              </a:rPr>
              <a:t>Webster’s </a:t>
            </a:r>
            <a:r>
              <a:rPr lang="en-CA" sz="3000" i="1" spc="300" dirty="0">
                <a:solidFill>
                  <a:srgbClr val="CC9900"/>
                </a:solidFill>
                <a:effectLst/>
                <a:latin typeface="Abadi Extra Light" panose="020B0204020104020204" pitchFamily="34" charset="0"/>
                <a:ea typeface="Calibri" panose="020F0502020204030204" pitchFamily="34" charset="0"/>
                <a:cs typeface="Times New Roman" panose="02020603050405020304" pitchFamily="18" charset="0"/>
              </a:rPr>
              <a:t>Dictionary:  </a:t>
            </a:r>
            <a:r>
              <a:rPr lang="en-CA" sz="3000" spc="300" dirty="0">
                <a:solidFill>
                  <a:srgbClr val="CC9900"/>
                </a:solidFill>
                <a:effectLst/>
                <a:latin typeface="Abadi Extra Light" panose="020B0204020104020204" pitchFamily="34" charset="0"/>
                <a:ea typeface="Calibri" panose="020F0502020204030204" pitchFamily="34" charset="0"/>
                <a:cs typeface="Times New Roman" panose="02020603050405020304" pitchFamily="18" charset="0"/>
              </a:rPr>
              <a:t>Not normal, more than ordinary</a:t>
            </a:r>
            <a:endParaRPr lang="en-CA" sz="3000" spc="300" dirty="0">
              <a:solidFill>
                <a:srgbClr val="CC9900"/>
              </a:solidFill>
              <a:latin typeface="Abadi Extra Light" panose="020B0204020104020204" pitchFamily="34" charset="0"/>
            </a:endParaRPr>
          </a:p>
        </p:txBody>
      </p:sp>
      <p:sp>
        <p:nvSpPr>
          <p:cNvPr id="6" name="Text Placeholder 5">
            <a:extLst>
              <a:ext uri="{FF2B5EF4-FFF2-40B4-BE49-F238E27FC236}">
                <a16:creationId xmlns:a16="http://schemas.microsoft.com/office/drawing/2014/main" id="{30B954A3-26B0-4167-A45E-8D0B91773F82}"/>
              </a:ext>
            </a:extLst>
          </p:cNvPr>
          <p:cNvSpPr>
            <a:spLocks noGrp="1"/>
          </p:cNvSpPr>
          <p:nvPr>
            <p:ph type="body" idx="1"/>
          </p:nvPr>
        </p:nvSpPr>
        <p:spPr>
          <a:xfrm>
            <a:off x="877211" y="2895247"/>
            <a:ext cx="4828979" cy="581199"/>
          </a:xfrm>
          <a:ln>
            <a:noFill/>
          </a:ln>
        </p:spPr>
        <p:txBody>
          <a:bodyPr anchor="ctr">
            <a:noAutofit/>
          </a:bodyPr>
          <a:lstStyle/>
          <a:p>
            <a:r>
              <a:rPr lang="en-CA" sz="1600" b="1" dirty="0">
                <a:solidFill>
                  <a:schemeClr val="tx1">
                    <a:lumMod val="95000"/>
                  </a:schemeClr>
                </a:solidFill>
                <a:effectLst/>
                <a:latin typeface="Arial Nova Light" panose="020B0304020202020204" pitchFamily="34" charset="0"/>
                <a:ea typeface="Calibri" panose="020F0502020204030204" pitchFamily="34" charset="0"/>
                <a:cs typeface="Calibri" panose="020F0502020204030204" pitchFamily="34" charset="0"/>
              </a:rPr>
              <a:t>Exceptional service experiences:</a:t>
            </a:r>
            <a:endParaRPr lang="en-CA" sz="1600" b="1" dirty="0">
              <a:latin typeface="Arial Nova Light" panose="020B0304020202020204" pitchFamily="34" charset="0"/>
            </a:endParaRPr>
          </a:p>
        </p:txBody>
      </p:sp>
      <p:sp>
        <p:nvSpPr>
          <p:cNvPr id="12" name="TextBox 11">
            <a:extLst>
              <a:ext uri="{FF2B5EF4-FFF2-40B4-BE49-F238E27FC236}">
                <a16:creationId xmlns:a16="http://schemas.microsoft.com/office/drawing/2014/main" id="{FDC4B89C-5411-4E8A-AE10-B20D72F9C87E}"/>
              </a:ext>
            </a:extLst>
          </p:cNvPr>
          <p:cNvSpPr txBox="1"/>
          <p:nvPr/>
        </p:nvSpPr>
        <p:spPr>
          <a:xfrm>
            <a:off x="657225" y="2103412"/>
            <a:ext cx="10791825" cy="769441"/>
          </a:xfrm>
          <a:prstGeom prst="rect">
            <a:avLst/>
          </a:prstGeom>
          <a:noFill/>
          <a:ln>
            <a:noFill/>
          </a:ln>
        </p:spPr>
        <p:txBody>
          <a:bodyPr wrap="square">
            <a:spAutoFit/>
          </a:bodyPr>
          <a:lstStyle/>
          <a:p>
            <a:pPr algn="ctr"/>
            <a:r>
              <a:rPr lang="en-CA" sz="2200" i="1" dirty="0">
                <a:ln>
                  <a:solidFill>
                    <a:srgbClr val="FFB900"/>
                  </a:solidFill>
                </a:ln>
                <a:solidFill>
                  <a:srgbClr val="F4BF2F"/>
                </a:solidFill>
                <a:effectLst/>
                <a:latin typeface="Arial Nova Light" panose="020B0304020202020204" pitchFamily="34" charset="0"/>
                <a:ea typeface="Calibri" panose="020F0502020204030204" pitchFamily="34" charset="0"/>
                <a:cs typeface="Calibri" panose="020F0502020204030204" pitchFamily="34" charset="0"/>
              </a:rPr>
              <a:t>Exceptional customer service is a game-changer when building loyalty among clients. </a:t>
            </a:r>
          </a:p>
          <a:p>
            <a:pPr algn="ctr"/>
            <a:r>
              <a:rPr lang="en-CA" sz="2200" i="1" dirty="0">
                <a:ln>
                  <a:solidFill>
                    <a:srgbClr val="FFB900"/>
                  </a:solidFill>
                </a:ln>
                <a:solidFill>
                  <a:srgbClr val="F4BF2F"/>
                </a:solidFill>
                <a:effectLst/>
                <a:latin typeface="Arial Nova Light" panose="020B0304020202020204" pitchFamily="34" charset="0"/>
                <a:ea typeface="Calibri" panose="020F0502020204030204" pitchFamily="34" charset="0"/>
                <a:cs typeface="Calibri" panose="020F0502020204030204" pitchFamily="34" charset="0"/>
              </a:rPr>
              <a:t>- Dan Sullivan, Strategic Coach </a:t>
            </a:r>
            <a:endParaRPr lang="en-CA" sz="2200" i="1" dirty="0">
              <a:ln>
                <a:solidFill>
                  <a:srgbClr val="FFB900"/>
                </a:solidFill>
              </a:ln>
              <a:solidFill>
                <a:srgbClr val="F4BF2F"/>
              </a:solidFill>
              <a:effectLst/>
              <a:latin typeface="Arial Nova Light" panose="020B0304020202020204" pitchFamily="34" charset="0"/>
              <a:ea typeface="Calibri" panose="020F0502020204030204" pitchFamily="34" charset="0"/>
              <a:cs typeface="Times New Roman" panose="02020603050405020304" pitchFamily="18" charset="0"/>
            </a:endParaRPr>
          </a:p>
        </p:txBody>
      </p:sp>
      <p:pic>
        <p:nvPicPr>
          <p:cNvPr id="1026" name="Picture 2" descr="No photo description available.">
            <a:extLst>
              <a:ext uri="{FF2B5EF4-FFF2-40B4-BE49-F238E27FC236}">
                <a16:creationId xmlns:a16="http://schemas.microsoft.com/office/drawing/2014/main" id="{A1602371-0A36-4888-B356-52028BA9A13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839" t="28040" r="117" b="27495"/>
          <a:stretch/>
        </p:blipFill>
        <p:spPr bwMode="auto">
          <a:xfrm>
            <a:off x="1666499" y="3773257"/>
            <a:ext cx="2158190" cy="168318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a:extLst>
              <a:ext uri="{FF2B5EF4-FFF2-40B4-BE49-F238E27FC236}">
                <a16:creationId xmlns:a16="http://schemas.microsoft.com/office/drawing/2014/main" id="{BAA4BE5A-CD19-4CC2-96EB-BE92D5CF3E5F}"/>
              </a:ext>
            </a:extLst>
          </p:cNvPr>
          <p:cNvPicPr>
            <a:picLocks noChangeAspect="1"/>
          </p:cNvPicPr>
          <p:nvPr/>
        </p:nvPicPr>
        <p:blipFill>
          <a:blip r:embed="rId4"/>
          <a:stretch>
            <a:fillRect/>
          </a:stretch>
        </p:blipFill>
        <p:spPr>
          <a:xfrm>
            <a:off x="8105997" y="3476446"/>
            <a:ext cx="1980000" cy="1980000"/>
          </a:xfrm>
          <a:prstGeom prst="rect">
            <a:avLst/>
          </a:prstGeom>
        </p:spPr>
      </p:pic>
      <p:pic>
        <p:nvPicPr>
          <p:cNvPr id="14" name="Picture 13">
            <a:extLst>
              <a:ext uri="{FF2B5EF4-FFF2-40B4-BE49-F238E27FC236}">
                <a16:creationId xmlns:a16="http://schemas.microsoft.com/office/drawing/2014/main" id="{FE6FFC56-97BB-45DD-BF4D-AE6474663AAB}"/>
              </a:ext>
            </a:extLst>
          </p:cNvPr>
          <p:cNvPicPr>
            <a:picLocks noChangeAspect="1"/>
          </p:cNvPicPr>
          <p:nvPr/>
        </p:nvPicPr>
        <p:blipFill>
          <a:blip r:embed="rId5"/>
          <a:stretch>
            <a:fillRect/>
          </a:stretch>
        </p:blipFill>
        <p:spPr>
          <a:xfrm>
            <a:off x="4975343" y="3476446"/>
            <a:ext cx="1980000" cy="1980000"/>
          </a:xfrm>
          <a:prstGeom prst="rect">
            <a:avLst/>
          </a:prstGeom>
        </p:spPr>
      </p:pic>
      <p:sp>
        <p:nvSpPr>
          <p:cNvPr id="20" name="TextBox 19">
            <a:extLst>
              <a:ext uri="{FF2B5EF4-FFF2-40B4-BE49-F238E27FC236}">
                <a16:creationId xmlns:a16="http://schemas.microsoft.com/office/drawing/2014/main" id="{C3554DE2-3DD7-46EE-99A7-B78D1CE6BDB8}"/>
              </a:ext>
            </a:extLst>
          </p:cNvPr>
          <p:cNvSpPr txBox="1"/>
          <p:nvPr/>
        </p:nvSpPr>
        <p:spPr>
          <a:xfrm>
            <a:off x="1666499" y="5581190"/>
            <a:ext cx="2140654" cy="738000"/>
          </a:xfrm>
          <a:prstGeom prst="rect">
            <a:avLst/>
          </a:prstGeom>
          <a:noFill/>
        </p:spPr>
        <p:txBody>
          <a:bodyPr wrap="square">
            <a:spAutoFit/>
          </a:bodyPr>
          <a:lstStyle/>
          <a:p>
            <a:pPr marL="0" lvl="1" algn="ctr">
              <a:lnSpc>
                <a:spcPct val="107000"/>
              </a:lnSpc>
              <a:buClr>
                <a:srgbClr val="FF9900"/>
              </a:buClr>
            </a:pPr>
            <a:r>
              <a:rPr lang="en-CA" sz="2000" dirty="0">
                <a:solidFill>
                  <a:schemeClr val="tx1">
                    <a:lumMod val="95000"/>
                  </a:schemeClr>
                </a:solidFill>
                <a:effectLst/>
                <a:latin typeface="Calibri" panose="020F0502020204030204" pitchFamily="34" charset="0"/>
                <a:ea typeface="Calibri" panose="020F0502020204030204" pitchFamily="34" charset="0"/>
                <a:cs typeface="Calibri" panose="020F0502020204030204" pitchFamily="34" charset="0"/>
              </a:rPr>
              <a:t>Restaurant </a:t>
            </a:r>
            <a:endParaRPr lang="en-CA" sz="2000" dirty="0">
              <a:solidFill>
                <a:schemeClr val="tx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TextBox 21">
            <a:extLst>
              <a:ext uri="{FF2B5EF4-FFF2-40B4-BE49-F238E27FC236}">
                <a16:creationId xmlns:a16="http://schemas.microsoft.com/office/drawing/2014/main" id="{B026BD9B-A330-4945-80D5-2DAFABC943CA}"/>
              </a:ext>
            </a:extLst>
          </p:cNvPr>
          <p:cNvSpPr txBox="1"/>
          <p:nvPr/>
        </p:nvSpPr>
        <p:spPr>
          <a:xfrm>
            <a:off x="8104703" y="5581190"/>
            <a:ext cx="1981294" cy="738000"/>
          </a:xfrm>
          <a:prstGeom prst="rect">
            <a:avLst/>
          </a:prstGeom>
          <a:noFill/>
        </p:spPr>
        <p:txBody>
          <a:bodyPr wrap="square">
            <a:spAutoFit/>
          </a:bodyPr>
          <a:lstStyle/>
          <a:p>
            <a:pPr marL="0" lvl="1" algn="ctr">
              <a:lnSpc>
                <a:spcPct val="107000"/>
              </a:lnSpc>
              <a:spcAft>
                <a:spcPts val="800"/>
              </a:spcAft>
              <a:buClr>
                <a:srgbClr val="FF9900"/>
              </a:buClr>
            </a:pPr>
            <a:r>
              <a:rPr lang="en-CA" sz="2000" dirty="0">
                <a:solidFill>
                  <a:schemeClr val="tx1">
                    <a:lumMod val="95000"/>
                  </a:schemeClr>
                </a:solidFill>
                <a:effectLst/>
                <a:latin typeface="Calibri" panose="020F0502020204030204" pitchFamily="34" charset="0"/>
                <a:ea typeface="Calibri" panose="020F0502020204030204" pitchFamily="34" charset="0"/>
                <a:cs typeface="Calibri" panose="020F0502020204030204" pitchFamily="34" charset="0"/>
              </a:rPr>
              <a:t>Luxury Hotels</a:t>
            </a:r>
          </a:p>
        </p:txBody>
      </p:sp>
      <p:sp>
        <p:nvSpPr>
          <p:cNvPr id="24" name="TextBox 23">
            <a:extLst>
              <a:ext uri="{FF2B5EF4-FFF2-40B4-BE49-F238E27FC236}">
                <a16:creationId xmlns:a16="http://schemas.microsoft.com/office/drawing/2014/main" id="{DCF7014C-9257-4016-8DA6-7D9E269B534F}"/>
              </a:ext>
            </a:extLst>
          </p:cNvPr>
          <p:cNvSpPr txBox="1"/>
          <p:nvPr/>
        </p:nvSpPr>
        <p:spPr>
          <a:xfrm>
            <a:off x="4974049" y="5581190"/>
            <a:ext cx="1981294" cy="738000"/>
          </a:xfrm>
          <a:prstGeom prst="rect">
            <a:avLst/>
          </a:prstGeom>
          <a:noFill/>
        </p:spPr>
        <p:txBody>
          <a:bodyPr wrap="square">
            <a:spAutoFit/>
          </a:bodyPr>
          <a:lstStyle/>
          <a:p>
            <a:pPr marL="85725" lvl="1" algn="ctr">
              <a:lnSpc>
                <a:spcPct val="107000"/>
              </a:lnSpc>
              <a:spcAft>
                <a:spcPts val="800"/>
              </a:spcAft>
              <a:buClr>
                <a:srgbClr val="FF9900"/>
              </a:buClr>
            </a:pPr>
            <a:r>
              <a:rPr lang="en-CA" sz="2000" dirty="0">
                <a:solidFill>
                  <a:schemeClr val="tx1">
                    <a:lumMod val="95000"/>
                  </a:schemeClr>
                </a:solidFill>
                <a:latin typeface="Calibri" panose="020F0502020204030204" pitchFamily="34" charset="0"/>
                <a:cs typeface="Calibri" panose="020F0502020204030204" pitchFamily="34" charset="0"/>
              </a:rPr>
              <a:t>Business Consultants</a:t>
            </a:r>
            <a:endParaRPr lang="en-CA" sz="2000" dirty="0">
              <a:solidFill>
                <a:schemeClr val="tx1">
                  <a:lumMod val="95000"/>
                </a:schemeClr>
              </a:solidFill>
            </a:endParaRPr>
          </a:p>
        </p:txBody>
      </p:sp>
    </p:spTree>
    <p:extLst>
      <p:ext uri="{BB962C8B-B14F-4D97-AF65-F5344CB8AC3E}">
        <p14:creationId xmlns:p14="http://schemas.microsoft.com/office/powerpoint/2010/main" val="3049516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7ED7BA-5EF6-46C7-9DCE-A00953A70CE1}"/>
              </a:ext>
            </a:extLst>
          </p:cNvPr>
          <p:cNvPicPr>
            <a:picLocks noChangeAspect="1"/>
          </p:cNvPicPr>
          <p:nvPr/>
        </p:nvPicPr>
        <p:blipFill>
          <a:blip r:embed="rId3"/>
          <a:srcRect/>
          <a:stretch/>
        </p:blipFill>
        <p:spPr>
          <a:xfrm>
            <a:off x="2467655" y="2009122"/>
            <a:ext cx="7256689" cy="4286250"/>
          </a:xfrm>
          <a:prstGeom prst="rect">
            <a:avLst/>
          </a:prstGeom>
          <a:solidFill>
            <a:schemeClr val="tx1">
              <a:lumMod val="95000"/>
              <a:alpha val="36000"/>
            </a:schemeClr>
          </a:solidFill>
        </p:spPr>
      </p:pic>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The “</a:t>
            </a:r>
            <a:r>
              <a:rPr lang="en-CA" sz="3600" b="1"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Exceptional Experience</a:t>
            </a: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a:t>
            </a:r>
            <a:br>
              <a:rPr lang="en-CA" sz="3200" dirty="0">
                <a:solidFill>
                  <a:prstClr val="white">
                    <a:lumMod val="75000"/>
                    <a:lumOff val="25000"/>
                  </a:prstClr>
                </a:solidFill>
                <a:latin typeface="Calibri" panose="020F0502020204030204" pitchFamily="34" charset="0"/>
                <a:ea typeface="Calibri" panose="020F0502020204030204" pitchFamily="34" charset="0"/>
                <a:cs typeface="Times New Roman" panose="02020603050405020304" pitchFamily="18" charset="0"/>
              </a:rPr>
            </a:br>
            <a:r>
              <a:rPr lang="en-CA" sz="3200" spc="300" dirty="0">
                <a:solidFill>
                  <a:prstClr val="white">
                    <a:lumMod val="75000"/>
                    <a:lumOff val="25000"/>
                  </a:prstClr>
                </a:solidFill>
                <a:latin typeface="+mn-lt"/>
                <a:ea typeface="Calibri" panose="020F0502020204030204" pitchFamily="34" charset="0"/>
                <a:cs typeface="Times New Roman" panose="02020603050405020304" pitchFamily="18" charset="0"/>
              </a:rPr>
              <a:t>FRONT STAGE VS BACK STAGE</a:t>
            </a:r>
            <a:endParaRPr lang="en-CA" sz="3000" spc="300" dirty="0">
              <a:latin typeface="+mn-lt"/>
            </a:endParaRPr>
          </a:p>
        </p:txBody>
      </p:sp>
    </p:spTree>
    <p:extLst>
      <p:ext uri="{BB962C8B-B14F-4D97-AF65-F5344CB8AC3E}">
        <p14:creationId xmlns:p14="http://schemas.microsoft.com/office/powerpoint/2010/main" val="3961864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95" name="Straight Connector 9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97" name="Rectangle 96">
            <a:extLst>
              <a:ext uri="{FF2B5EF4-FFF2-40B4-BE49-F238E27FC236}">
                <a16:creationId xmlns:a16="http://schemas.microsoft.com/office/drawing/2014/main" id="{990D0034-F768-41E7-85D4-F38C4DE857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 y="0"/>
            <a:ext cx="12186315" cy="6858000"/>
          </a:xfrm>
          <a:prstGeom prst="rect">
            <a:avLst/>
          </a:prstGeom>
          <a:ln>
            <a:noFill/>
          </a:ln>
        </p:spPr>
        <p:style>
          <a:lnRef idx="2">
            <a:schemeClr val="accent6">
              <a:shade val="50000"/>
            </a:schemeClr>
          </a:lnRef>
          <a:fillRef idx="1001">
            <a:schemeClr val="lt1"/>
          </a:fillRef>
          <a:effectRef idx="0">
            <a:schemeClr val="accent6"/>
          </a:effectRef>
          <a:fontRef idx="minor">
            <a:schemeClr val="lt1"/>
          </a:fontRef>
        </p:style>
        <p:txBody>
          <a:bodyPr rtlCol="0" anchor="ctr"/>
          <a:lstStyle/>
          <a:p>
            <a:pPr algn="ctr"/>
            <a:endParaRPr lang="en-US" dirty="0"/>
          </a:p>
        </p:txBody>
      </p:sp>
      <p:pic>
        <p:nvPicPr>
          <p:cNvPr id="4" name="Picture 3">
            <a:extLst>
              <a:ext uri="{FF2B5EF4-FFF2-40B4-BE49-F238E27FC236}">
                <a16:creationId xmlns:a16="http://schemas.microsoft.com/office/drawing/2014/main" id="{243E6B1F-76C8-4A0C-A6AC-E7809322BDB6}"/>
              </a:ext>
            </a:extLst>
          </p:cNvPr>
          <p:cNvPicPr>
            <a:picLocks noChangeAspect="1"/>
          </p:cNvPicPr>
          <p:nvPr/>
        </p:nvPicPr>
        <p:blipFill rotWithShape="1">
          <a:blip r:embed="rId3"/>
          <a:srcRect r="47"/>
          <a:stretch/>
        </p:blipFill>
        <p:spPr>
          <a:xfrm>
            <a:off x="2843" y="10"/>
            <a:ext cx="12186315" cy="6857990"/>
          </a:xfrm>
          <a:prstGeom prst="rect">
            <a:avLst/>
          </a:prstGeom>
          <a:scene3d>
            <a:camera prst="orthographicFront">
              <a:rot lat="0" lon="0" rev="0"/>
            </a:camera>
            <a:lightRig rig="threePt" dir="t"/>
          </a:scene3d>
        </p:spPr>
      </p:pic>
      <p:sp>
        <p:nvSpPr>
          <p:cNvPr id="99" name="Rectangle 98">
            <a:extLst>
              <a:ext uri="{FF2B5EF4-FFF2-40B4-BE49-F238E27FC236}">
                <a16:creationId xmlns:a16="http://schemas.microsoft.com/office/drawing/2014/main" id="{95B38FD6-641F-41BF-B466-C1C6366420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7474" y="1238442"/>
            <a:ext cx="3635926" cy="4355751"/>
          </a:xfrm>
          <a:prstGeom prst="rect">
            <a:avLst/>
          </a:prstGeom>
          <a:solidFill>
            <a:srgbClr val="000000">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948648" y="1419273"/>
            <a:ext cx="3153580" cy="1358188"/>
          </a:xfrm>
        </p:spPr>
        <p:txBody>
          <a:bodyPr vert="horz" lIns="91440" tIns="45720" rIns="91440" bIns="45720" rtlCol="0" anchor="b">
            <a:normAutofit/>
          </a:bodyPr>
          <a:lstStyle/>
          <a:p>
            <a:pPr>
              <a:spcAft>
                <a:spcPts val="800"/>
              </a:spcAft>
            </a:pPr>
            <a:r>
              <a:rPr lang="en-US" sz="3600" dirty="0">
                <a:solidFill>
                  <a:srgbClr val="FFFFFF"/>
                </a:solidFill>
                <a:effectLst/>
              </a:rPr>
              <a:t>BECOMING PRESENT</a:t>
            </a:r>
            <a:endParaRPr lang="en-US" sz="3600" dirty="0">
              <a:solidFill>
                <a:srgbClr val="FFFFFF"/>
              </a:solidFill>
            </a:endParaRPr>
          </a:p>
        </p:txBody>
      </p:sp>
      <p:cxnSp>
        <p:nvCxnSpPr>
          <p:cNvPr id="101" name="Straight Connector 100">
            <a:extLst>
              <a:ext uri="{FF2B5EF4-FFF2-40B4-BE49-F238E27FC236}">
                <a16:creationId xmlns:a16="http://schemas.microsoft.com/office/drawing/2014/main" id="{6BF9119E-766E-4526-AAE5-639F577C04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038277" y="2865016"/>
            <a:ext cx="29260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02075D7-70FD-47B3-A485-46DAC7F687FB}"/>
              </a:ext>
            </a:extLst>
          </p:cNvPr>
          <p:cNvSpPr txBox="1"/>
          <p:nvPr/>
        </p:nvSpPr>
        <p:spPr>
          <a:xfrm>
            <a:off x="948648" y="2978254"/>
            <a:ext cx="3153580" cy="2444238"/>
          </a:xfrm>
          <a:prstGeom prst="rect">
            <a:avLst/>
          </a:prstGeom>
        </p:spPr>
        <p:txBody>
          <a:bodyPr vert="horz" lIns="0" tIns="45720" rIns="0" bIns="45720" rtlCol="0">
            <a:normAutofit/>
          </a:bodyPr>
          <a:lstStyle/>
          <a:p>
            <a:pPr marL="514350" indent="-514350">
              <a:spcAft>
                <a:spcPts val="800"/>
              </a:spcAft>
              <a:buFont typeface="Calibri" panose="020F0502020204030204" pitchFamily="34" charset="0"/>
              <a:buAutoNum type="arabicPeriod"/>
            </a:pPr>
            <a:r>
              <a:rPr lang="en-US" sz="1500" dirty="0">
                <a:solidFill>
                  <a:srgbClr val="FFFFFF"/>
                </a:solidFill>
                <a:effectLst/>
              </a:rPr>
              <a:t>Identify a specific moment you felt proud to be a part of Reith &amp; Associates.</a:t>
            </a:r>
          </a:p>
          <a:p>
            <a:pPr lvl="1">
              <a:spcAft>
                <a:spcPts val="800"/>
              </a:spcAft>
              <a:buFont typeface="Calibri" panose="020F0502020204030204" pitchFamily="34" charset="0"/>
            </a:pPr>
            <a:r>
              <a:rPr lang="en-US" sz="1500" dirty="0">
                <a:solidFill>
                  <a:srgbClr val="FFFFFF"/>
                </a:solidFill>
                <a:effectLst/>
              </a:rPr>
              <a:t> </a:t>
            </a:r>
          </a:p>
          <a:p>
            <a:pPr marL="514350" indent="-514350">
              <a:spcAft>
                <a:spcPts val="800"/>
              </a:spcAft>
              <a:buFont typeface="Calibri" panose="020F0502020204030204" pitchFamily="34" charset="0"/>
              <a:buAutoNum type="arabicPeriod"/>
            </a:pPr>
            <a:r>
              <a:rPr lang="en-US" sz="1500" dirty="0">
                <a:solidFill>
                  <a:srgbClr val="FFFFFF"/>
                </a:solidFill>
                <a:effectLst/>
              </a:rPr>
              <a:t>What business are </a:t>
            </a:r>
            <a:r>
              <a:rPr lang="en-US" sz="1500" u="sng" dirty="0">
                <a:solidFill>
                  <a:srgbClr val="FFFFFF"/>
                </a:solidFill>
                <a:effectLst/>
              </a:rPr>
              <a:t>YOU</a:t>
            </a:r>
            <a:r>
              <a:rPr lang="en-US" sz="1500" dirty="0">
                <a:solidFill>
                  <a:srgbClr val="FFFFFF"/>
                </a:solidFill>
                <a:effectLst/>
              </a:rPr>
              <a:t> really in?</a:t>
            </a:r>
          </a:p>
          <a:p>
            <a:pPr marL="514350" indent="-514350">
              <a:spcAft>
                <a:spcPts val="800"/>
              </a:spcAft>
              <a:buFont typeface="Calibri" panose="020F0502020204030204" pitchFamily="34" charset="0"/>
              <a:buAutoNum type="arabicPeriod"/>
            </a:pPr>
            <a:endParaRPr lang="en-US" sz="1500" dirty="0">
              <a:solidFill>
                <a:srgbClr val="FFFFFF"/>
              </a:solidFill>
              <a:effectLst/>
            </a:endParaRPr>
          </a:p>
          <a:p>
            <a:pPr marL="514350" indent="-514350">
              <a:spcAft>
                <a:spcPts val="800"/>
              </a:spcAft>
              <a:buFont typeface="Calibri" panose="020F0502020204030204" pitchFamily="34" charset="0"/>
              <a:buAutoNum type="arabicPeriod"/>
            </a:pPr>
            <a:r>
              <a:rPr lang="en-US" sz="1500" dirty="0">
                <a:solidFill>
                  <a:srgbClr val="FFFFFF"/>
                </a:solidFill>
              </a:rPr>
              <a:t>What do your customers really want from you?</a:t>
            </a:r>
            <a:endParaRPr lang="en-US" sz="1500" dirty="0">
              <a:solidFill>
                <a:srgbClr val="FFFFFF"/>
              </a:solidFill>
              <a:effectLst/>
            </a:endParaRPr>
          </a:p>
          <a:p>
            <a:pPr>
              <a:spcAft>
                <a:spcPts val="800"/>
              </a:spcAft>
              <a:buFont typeface="Calibri" panose="020F0502020204030204" pitchFamily="34" charset="0"/>
            </a:pPr>
            <a:endParaRPr lang="en-US" sz="1500" dirty="0">
              <a:solidFill>
                <a:srgbClr val="FFFFFF"/>
              </a:solidFill>
              <a:effectLst/>
            </a:endParaRPr>
          </a:p>
          <a:p>
            <a:pPr>
              <a:buFont typeface="Calibri" panose="020F0502020204030204" pitchFamily="34" charset="0"/>
            </a:pPr>
            <a:endParaRPr lang="en-US" sz="1500" dirty="0">
              <a:solidFill>
                <a:srgbClr val="FFFFFF"/>
              </a:solidFill>
            </a:endParaRPr>
          </a:p>
        </p:txBody>
      </p:sp>
      <p:sp>
        <p:nvSpPr>
          <p:cNvPr id="103" name="!!footer rectangle">
            <a:extLst>
              <a:ext uri="{FF2B5EF4-FFF2-40B4-BE49-F238E27FC236}">
                <a16:creationId xmlns:a16="http://schemas.microsoft.com/office/drawing/2014/main" id="{1FE461C7-FF45-427F-83D7-18DFBD4818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itle 2">
            <a:extLst>
              <a:ext uri="{FF2B5EF4-FFF2-40B4-BE49-F238E27FC236}">
                <a16:creationId xmlns:a16="http://schemas.microsoft.com/office/drawing/2014/main" id="{9AF55B4C-2051-4362-A87E-6AC92D4DF35C}"/>
              </a:ext>
            </a:extLst>
          </p:cNvPr>
          <p:cNvSpPr txBox="1">
            <a:spLocks/>
          </p:cNvSpPr>
          <p:nvPr/>
        </p:nvSpPr>
        <p:spPr>
          <a:xfrm>
            <a:off x="2695575" y="2061439"/>
            <a:ext cx="6743700" cy="10833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endParaRPr lang="en-CA" dirty="0"/>
          </a:p>
        </p:txBody>
      </p:sp>
    </p:spTree>
    <p:extLst>
      <p:ext uri="{BB962C8B-B14F-4D97-AF65-F5344CB8AC3E}">
        <p14:creationId xmlns:p14="http://schemas.microsoft.com/office/powerpoint/2010/main" val="1098148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4" name="Rectangle 73">
            <a:extLst>
              <a:ext uri="{FF2B5EF4-FFF2-40B4-BE49-F238E27FC236}">
                <a16:creationId xmlns:a16="http://schemas.microsoft.com/office/drawing/2014/main" id="{69426B45-4C4F-4D52-8537-76E9A5B89E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1036320" y="286603"/>
            <a:ext cx="10058400" cy="1450757"/>
          </a:xfrm>
        </p:spPr>
        <p:txBody>
          <a:bodyPr>
            <a:normAutofit/>
          </a:bodyPr>
          <a:lstStyle/>
          <a:p>
            <a:pPr marL="292608">
              <a:buClr>
                <a:srgbClr val="FF9900"/>
              </a:buClr>
            </a:pPr>
            <a:r>
              <a:rPr lang="en-CA" sz="3600" spc="600" dirty="0">
                <a:solidFill>
                  <a:schemeClr val="bg1"/>
                </a:solidFill>
                <a:latin typeface="Abadi" panose="020B0604020104020204" pitchFamily="34" charset="0"/>
                <a:cs typeface="Calibri" panose="020F0502020204030204" pitchFamily="34" charset="0"/>
              </a:rPr>
              <a:t>THE RITZ-CARLTON EXPERIENCE</a:t>
            </a:r>
          </a:p>
        </p:txBody>
      </p:sp>
      <p:cxnSp>
        <p:nvCxnSpPr>
          <p:cNvPr id="76" name="Straight Connector 75">
            <a:extLst>
              <a:ext uri="{FF2B5EF4-FFF2-40B4-BE49-F238E27FC236}">
                <a16:creationId xmlns:a16="http://schemas.microsoft.com/office/drawing/2014/main" id="{CF117E1C-E964-4433-B1A8-BB2301D0FF1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050" name="Picture 2">
            <a:extLst>
              <a:ext uri="{FF2B5EF4-FFF2-40B4-BE49-F238E27FC236}">
                <a16:creationId xmlns:a16="http://schemas.microsoft.com/office/drawing/2014/main" id="{C7CECB28-02EC-4C3B-897B-F90B9C03DDDC}"/>
              </a:ext>
            </a:extLst>
          </p:cNvPr>
          <p:cNvPicPr>
            <a:picLocks noChangeAspect="1" noChangeArrowheads="1"/>
          </p:cNvPicPr>
          <p:nvPr/>
        </p:nvPicPr>
        <p:blipFill rotWithShape="1">
          <a:blip r:embed="rId3"/>
          <a:srcRect t="1720" r="-2" b="1718"/>
          <a:stretch/>
        </p:blipFill>
        <p:spPr bwMode="auto">
          <a:xfrm>
            <a:off x="6949427" y="2333985"/>
            <a:ext cx="3495807" cy="3600613"/>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8">
            <a:extLst>
              <a:ext uri="{FF2B5EF4-FFF2-40B4-BE49-F238E27FC236}">
                <a16:creationId xmlns:a16="http://schemas.microsoft.com/office/drawing/2014/main" id="{A0A3041D-FF68-4588-B0EF-FA5D45A76664}"/>
              </a:ext>
            </a:extLst>
          </p:cNvPr>
          <p:cNvSpPr>
            <a:spLocks noGrp="1"/>
          </p:cNvSpPr>
          <p:nvPr>
            <p:ph idx="1"/>
          </p:nvPr>
        </p:nvSpPr>
        <p:spPr>
          <a:xfrm>
            <a:off x="1193532" y="2333985"/>
            <a:ext cx="5846063" cy="3760891"/>
          </a:xfrm>
          <a:scene3d>
            <a:camera prst="orthographicFront"/>
            <a:lightRig rig="threePt" dir="t"/>
          </a:scene3d>
        </p:spPr>
        <p:txBody>
          <a:bodyPr>
            <a:normAutofit/>
          </a:bodyPr>
          <a:lstStyle/>
          <a:p>
            <a:pPr marL="578358" lvl="1" indent="-285750">
              <a:lnSpc>
                <a:spcPct val="150000"/>
              </a:lnSpc>
              <a:buClr>
                <a:schemeClr val="bg1"/>
              </a:buClr>
              <a:buFont typeface="Wingdings" panose="05000000000000000000" pitchFamily="2" charset="2"/>
              <a:buChar char="ü"/>
            </a:pPr>
            <a:r>
              <a:rPr lang="en-CA" sz="2800" b="1" dirty="0">
                <a:solidFill>
                  <a:schemeClr val="bg1"/>
                </a:solidFill>
              </a:rPr>
              <a:t>Give a warm welcome</a:t>
            </a:r>
          </a:p>
          <a:p>
            <a:pPr marL="578358" lvl="1" indent="-285750">
              <a:lnSpc>
                <a:spcPct val="150000"/>
              </a:lnSpc>
              <a:buClr>
                <a:schemeClr val="bg1"/>
              </a:buClr>
              <a:buFont typeface="Wingdings" panose="05000000000000000000" pitchFamily="2" charset="2"/>
              <a:buChar char="ü"/>
            </a:pPr>
            <a:r>
              <a:rPr lang="en-CA" sz="2800" b="1" dirty="0">
                <a:solidFill>
                  <a:schemeClr val="bg1"/>
                </a:solidFill>
              </a:rPr>
              <a:t>Anticipate client needs</a:t>
            </a:r>
          </a:p>
          <a:p>
            <a:pPr marL="578358" lvl="1" indent="-285750">
              <a:lnSpc>
                <a:spcPct val="150000"/>
              </a:lnSpc>
              <a:buClr>
                <a:schemeClr val="bg1"/>
              </a:buClr>
              <a:buFont typeface="Wingdings" panose="05000000000000000000" pitchFamily="2" charset="2"/>
              <a:buChar char="ü"/>
            </a:pPr>
            <a:r>
              <a:rPr lang="en-CA" sz="2800" b="1" dirty="0">
                <a:solidFill>
                  <a:schemeClr val="bg1"/>
                </a:solidFill>
              </a:rPr>
              <a:t>Provide a fond farewell</a:t>
            </a:r>
          </a:p>
        </p:txBody>
      </p:sp>
      <p:sp>
        <p:nvSpPr>
          <p:cNvPr id="78" name="Rectangle 77">
            <a:extLst>
              <a:ext uri="{FF2B5EF4-FFF2-40B4-BE49-F238E27FC236}">
                <a16:creationId xmlns:a16="http://schemas.microsoft.com/office/drawing/2014/main" id="{67E6FB20-7663-466F-A928-9371C34F95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427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93960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A8F21BE-7B16-4710-8B01-21B270663BE1}"/>
              </a:ext>
            </a:extLst>
          </p:cNvPr>
          <p:cNvSpPr>
            <a:spLocks noGrp="1"/>
          </p:cNvSpPr>
          <p:nvPr>
            <p:ph idx="1"/>
          </p:nvPr>
        </p:nvSpPr>
        <p:spPr>
          <a:xfrm>
            <a:off x="1696720" y="2475867"/>
            <a:ext cx="9184640" cy="2616199"/>
          </a:xfrm>
          <a:noFill/>
          <a:ln>
            <a:noFill/>
          </a:ln>
        </p:spPr>
        <p:txBody>
          <a:bodyPr anchor="t">
            <a:noAutofit/>
          </a:bodyPr>
          <a:lstStyle/>
          <a:p>
            <a:pPr marL="0" indent="0">
              <a:lnSpc>
                <a:spcPct val="200000"/>
              </a:lnSpc>
              <a:buClr>
                <a:schemeClr val="tx1"/>
              </a:buClr>
              <a:buNone/>
            </a:pPr>
            <a:r>
              <a:rPr lang="en-CA" dirty="0">
                <a:solidFill>
                  <a:schemeClr val="bg1"/>
                </a:solidFill>
                <a:latin typeface="Arial Nova Light" panose="020B0304020202020204" pitchFamily="34" charset="0"/>
                <a:cs typeface="Calibri" panose="020F0502020204030204" pitchFamily="34" charset="0"/>
              </a:rPr>
              <a:t>Identify a specific time/event where you had an exceptional customer experience.</a:t>
            </a:r>
          </a:p>
          <a:p>
            <a:pPr marL="0" indent="0">
              <a:lnSpc>
                <a:spcPct val="200000"/>
              </a:lnSpc>
              <a:buClr>
                <a:schemeClr val="tx1"/>
              </a:buClr>
              <a:buNone/>
            </a:pPr>
            <a:r>
              <a:rPr lang="en-CA" dirty="0">
                <a:solidFill>
                  <a:schemeClr val="bg1"/>
                </a:solidFill>
                <a:latin typeface="Arial Nova Light" panose="020B0304020202020204" pitchFamily="34" charset="0"/>
                <a:cs typeface="Calibri" panose="020F0502020204030204" pitchFamily="34" charset="0"/>
              </a:rPr>
              <a:t>Why do you consider it exceptional?</a:t>
            </a:r>
          </a:p>
          <a:p>
            <a:pPr marL="0" indent="0">
              <a:lnSpc>
                <a:spcPct val="200000"/>
              </a:lnSpc>
              <a:buClr>
                <a:schemeClr val="tx1"/>
              </a:buClr>
              <a:buNone/>
            </a:pPr>
            <a:r>
              <a:rPr lang="en-CA" dirty="0">
                <a:solidFill>
                  <a:schemeClr val="bg1"/>
                </a:solidFill>
                <a:latin typeface="Arial Nova Light" panose="020B0304020202020204" pitchFamily="34" charset="0"/>
                <a:cs typeface="Calibri" panose="020F0502020204030204" pitchFamily="34" charset="0"/>
              </a:rPr>
              <a:t>How did it make you feel?</a:t>
            </a:r>
          </a:p>
          <a:p>
            <a:pPr marL="0" indent="0">
              <a:lnSpc>
                <a:spcPct val="200000"/>
              </a:lnSpc>
              <a:buClr>
                <a:schemeClr val="tx1"/>
              </a:buClr>
              <a:buNone/>
            </a:pPr>
            <a:r>
              <a:rPr lang="en-CA" dirty="0">
                <a:solidFill>
                  <a:schemeClr val="bg1"/>
                </a:solidFill>
                <a:latin typeface="Arial Nova Light" panose="020B0304020202020204" pitchFamily="34" charset="0"/>
                <a:cs typeface="Calibri" panose="020F0502020204030204" pitchFamily="34" charset="0"/>
              </a:rPr>
              <a:t>What one element do all </a:t>
            </a:r>
            <a:r>
              <a:rPr lang="en-CA" i="1" dirty="0">
                <a:solidFill>
                  <a:schemeClr val="bg1"/>
                </a:solidFill>
                <a:latin typeface="Arial Nova Light" panose="020B0304020202020204" pitchFamily="34" charset="0"/>
                <a:cs typeface="Calibri" panose="020F0502020204030204" pitchFamily="34" charset="0"/>
              </a:rPr>
              <a:t>“Exceptional Experiences” </a:t>
            </a:r>
            <a:r>
              <a:rPr lang="en-CA" dirty="0">
                <a:solidFill>
                  <a:schemeClr val="bg1"/>
                </a:solidFill>
                <a:latin typeface="Arial Nova Light" panose="020B0304020202020204" pitchFamily="34" charset="0"/>
                <a:cs typeface="Calibri" panose="020F0502020204030204" pitchFamily="34" charset="0"/>
              </a:rPr>
              <a:t>have in common?</a:t>
            </a:r>
          </a:p>
        </p:txBody>
      </p:sp>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The “</a:t>
            </a:r>
            <a:r>
              <a:rPr lang="en-CA" sz="3600" b="1"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Exceptional Experience</a:t>
            </a: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a:t>
            </a:r>
            <a:br>
              <a:rPr lang="en-CA" sz="3200" dirty="0">
                <a:solidFill>
                  <a:prstClr val="white">
                    <a:lumMod val="75000"/>
                    <a:lumOff val="25000"/>
                  </a:prstClr>
                </a:solidFill>
                <a:latin typeface="Calibri" panose="020F0502020204030204" pitchFamily="34" charset="0"/>
                <a:ea typeface="Calibri" panose="020F0502020204030204" pitchFamily="34" charset="0"/>
                <a:cs typeface="Times New Roman" panose="02020603050405020304" pitchFamily="18" charset="0"/>
              </a:rPr>
            </a:br>
            <a:r>
              <a:rPr lang="en-CA" sz="3200" spc="600" dirty="0">
                <a:solidFill>
                  <a:prstClr val="white">
                    <a:lumMod val="75000"/>
                    <a:lumOff val="25000"/>
                  </a:prstClr>
                </a:solidFill>
                <a:latin typeface="+mn-lt"/>
                <a:ea typeface="Calibri" panose="020F0502020204030204" pitchFamily="34" charset="0"/>
                <a:cs typeface="Times New Roman" panose="02020603050405020304" pitchFamily="18" charset="0"/>
              </a:rPr>
              <a:t>BREAKOUT</a:t>
            </a:r>
            <a:endParaRPr lang="en-CA" sz="3000" spc="600" dirty="0">
              <a:latin typeface="+mn-lt"/>
            </a:endParaRPr>
          </a:p>
        </p:txBody>
      </p:sp>
    </p:spTree>
    <p:extLst>
      <p:ext uri="{BB962C8B-B14F-4D97-AF65-F5344CB8AC3E}">
        <p14:creationId xmlns:p14="http://schemas.microsoft.com/office/powerpoint/2010/main" val="3996252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1" name="Straight Connector 40">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EE5692EB-3604-D71A-730F-17AFCD8A17B8}"/>
              </a:ext>
            </a:extLst>
          </p:cNvPr>
          <p:cNvSpPr/>
          <p:nvPr/>
        </p:nvSpPr>
        <p:spPr>
          <a:xfrm>
            <a:off x="934720" y="294640"/>
            <a:ext cx="10515600" cy="45747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CA"/>
          </a:p>
        </p:txBody>
      </p:sp>
      <p:pic>
        <p:nvPicPr>
          <p:cNvPr id="4" name="Picture 3">
            <a:extLst>
              <a:ext uri="{FF2B5EF4-FFF2-40B4-BE49-F238E27FC236}">
                <a16:creationId xmlns:a16="http://schemas.microsoft.com/office/drawing/2014/main" id="{E595DA9F-2B87-44D9-AC4F-F08B6C038FFB}"/>
              </a:ext>
            </a:extLst>
          </p:cNvPr>
          <p:cNvPicPr>
            <a:picLocks noChangeAspect="1"/>
          </p:cNvPicPr>
          <p:nvPr/>
        </p:nvPicPr>
        <p:blipFill rotWithShape="1">
          <a:blip r:embed="rId3"/>
          <a:srcRect t="11285" b="4547"/>
          <a:stretch/>
        </p:blipFill>
        <p:spPr>
          <a:xfrm>
            <a:off x="2546994" y="776559"/>
            <a:ext cx="7090350" cy="3840635"/>
          </a:xfrm>
          <a:prstGeom prst="rect">
            <a:avLst/>
          </a:prstGeom>
          <a:noFill/>
          <a:ln w="444500" cap="sq">
            <a:noFill/>
            <a:miter lim="800000"/>
          </a:ln>
          <a:effectLst>
            <a:outerShdw blurRad="254000" dist="190500" dir="2700000" sy="90000" algn="bl" rotWithShape="0">
              <a:srgbClr val="000000">
                <a:alpha val="40000"/>
              </a:srgbClr>
            </a:outerShdw>
          </a:effectLst>
        </p:spPr>
      </p:pic>
      <p:sp>
        <p:nvSpPr>
          <p:cNvPr id="43" name="Rectangle 42">
            <a:extLst>
              <a:ext uri="{FF2B5EF4-FFF2-40B4-BE49-F238E27FC236}">
                <a16:creationId xmlns:a16="http://schemas.microsoft.com/office/drawing/2014/main" id="{DFD57664-637D-40CA-83F2-B729A932BD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4915076"/>
            <a:ext cx="12188952" cy="1942924"/>
          </a:xfrm>
          <a:prstGeom prst="rect">
            <a:avLst/>
          </a:prstGeom>
          <a:gradFill>
            <a:gsLst>
              <a:gs pos="43000">
                <a:schemeClr val="tx1">
                  <a:alpha val="20000"/>
                </a:schemeClr>
              </a:gs>
              <a:gs pos="0">
                <a:schemeClr val="tx1">
                  <a:alpha val="0"/>
                </a:schemeClr>
              </a:gs>
              <a:gs pos="100000">
                <a:schemeClr val="tx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799492" y="5017858"/>
            <a:ext cx="7137263" cy="1280161"/>
          </a:xfrm>
        </p:spPr>
        <p:txBody>
          <a:bodyPr vert="horz" lIns="91440" tIns="45720" rIns="91440" bIns="45720" rtlCol="0" anchor="ctr">
            <a:noAutofit/>
          </a:bodyPr>
          <a:lstStyle/>
          <a:p>
            <a:pPr algn="r">
              <a:spcAft>
                <a:spcPts val="800"/>
              </a:spcAft>
            </a:pPr>
            <a:r>
              <a:rPr lang="en-US" sz="2400" b="1" i="1" dirty="0">
                <a:solidFill>
                  <a:srgbClr val="FFFFFF"/>
                </a:solidFill>
                <a:latin typeface="+mn-lt"/>
              </a:rPr>
              <a:t>“EMOTION BASED SELLING REALIGNS THE CLIENT/BROKER RELATIONSHIP”</a:t>
            </a:r>
            <a:br>
              <a:rPr lang="en-US" sz="2400" b="1" i="1" dirty="0">
                <a:solidFill>
                  <a:srgbClr val="FFFFFF"/>
                </a:solidFill>
                <a:latin typeface="+mn-lt"/>
              </a:rPr>
            </a:br>
            <a:r>
              <a:rPr lang="en-US" sz="2000" b="1" i="1" dirty="0">
                <a:solidFill>
                  <a:srgbClr val="FFFFFF"/>
                </a:solidFill>
                <a:latin typeface="+mn-lt"/>
              </a:rPr>
              <a:t>- CHUBB Insurance</a:t>
            </a:r>
            <a:endParaRPr lang="en-US" sz="2400" dirty="0">
              <a:solidFill>
                <a:srgbClr val="FFFFFF"/>
              </a:solidFill>
              <a:latin typeface="+mn-lt"/>
            </a:endParaRPr>
          </a:p>
        </p:txBody>
      </p:sp>
      <p:cxnSp>
        <p:nvCxnSpPr>
          <p:cNvPr id="45" name="Straight Connector 44">
            <a:extLst>
              <a:ext uri="{FF2B5EF4-FFF2-40B4-BE49-F238E27FC236}">
                <a16:creationId xmlns:a16="http://schemas.microsoft.com/office/drawing/2014/main" id="{D5B557D3-D7B4-404B-84A1-9BD182BE5B0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7532813" y="5760720"/>
            <a:ext cx="11887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2831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A8F21BE-7B16-4710-8B01-21B270663BE1}"/>
              </a:ext>
            </a:extLst>
          </p:cNvPr>
          <p:cNvSpPr>
            <a:spLocks noGrp="1"/>
          </p:cNvSpPr>
          <p:nvPr>
            <p:ph idx="1"/>
          </p:nvPr>
        </p:nvSpPr>
        <p:spPr>
          <a:xfrm>
            <a:off x="1066800" y="1765935"/>
            <a:ext cx="10229850" cy="4587807"/>
          </a:xfrm>
          <a:ln>
            <a:noFill/>
          </a:ln>
        </p:spPr>
        <p:txBody>
          <a:bodyPr anchor="ctr">
            <a:normAutofit fontScale="70000" lnSpcReduction="20000"/>
          </a:bodyPr>
          <a:lstStyle/>
          <a:p>
            <a:pPr marL="635508" lvl="1" indent="-342900">
              <a:lnSpc>
                <a:spcPct val="200000"/>
              </a:lnSpc>
              <a:buClr>
                <a:schemeClr val="tx1"/>
              </a:buClr>
              <a:buFont typeface="Wingdings" panose="05000000000000000000" pitchFamily="2" charset="2"/>
              <a:buChar char="Ø"/>
            </a:pPr>
            <a:r>
              <a:rPr lang="en-US" sz="4400" b="1" dirty="0">
                <a:solidFill>
                  <a:schemeClr val="bg1"/>
                </a:solidFill>
                <a:cs typeface="Calibri" panose="020F0502020204030204" pitchFamily="34" charset="0"/>
              </a:rPr>
              <a:t>73%</a:t>
            </a:r>
            <a:r>
              <a:rPr lang="en-US" sz="3600" b="1" dirty="0">
                <a:solidFill>
                  <a:schemeClr val="bg1"/>
                </a:solidFill>
                <a:cs typeface="Calibri" panose="020F0502020204030204" pitchFamily="34" charset="0"/>
              </a:rPr>
              <a:t>  Want Expert Personally Tailored Service</a:t>
            </a:r>
          </a:p>
          <a:p>
            <a:pPr marL="635508" lvl="1" indent="-342900">
              <a:lnSpc>
                <a:spcPct val="200000"/>
              </a:lnSpc>
              <a:buClr>
                <a:schemeClr val="tx1"/>
              </a:buClr>
              <a:buFont typeface="Wingdings" panose="05000000000000000000" pitchFamily="2" charset="2"/>
              <a:buChar char="Ø"/>
            </a:pPr>
            <a:r>
              <a:rPr lang="en-US" sz="4400" b="1" dirty="0">
                <a:solidFill>
                  <a:schemeClr val="bg1"/>
                </a:solidFill>
                <a:cs typeface="Calibri" panose="020F0502020204030204" pitchFamily="34" charset="0"/>
              </a:rPr>
              <a:t>70%</a:t>
            </a:r>
            <a:r>
              <a:rPr lang="en-US" sz="3600" b="1" dirty="0">
                <a:solidFill>
                  <a:schemeClr val="bg1"/>
                </a:solidFill>
                <a:cs typeface="Calibri" panose="020F0502020204030204" pitchFamily="34" charset="0"/>
              </a:rPr>
              <a:t>  Want Guidance To The Best Product + Services</a:t>
            </a:r>
          </a:p>
          <a:p>
            <a:pPr marL="628650" lvl="1" indent="-336550">
              <a:lnSpc>
                <a:spcPct val="120000"/>
              </a:lnSpc>
              <a:spcAft>
                <a:spcPts val="0"/>
              </a:spcAft>
              <a:buClr>
                <a:schemeClr val="tx1"/>
              </a:buClr>
              <a:buFont typeface="Wingdings" panose="05000000000000000000" pitchFamily="2" charset="2"/>
              <a:buChar char="Ø"/>
            </a:pPr>
            <a:r>
              <a:rPr lang="en-US" sz="4400" b="1" dirty="0">
                <a:solidFill>
                  <a:schemeClr val="bg1"/>
                </a:solidFill>
                <a:cs typeface="Calibri" panose="020F0502020204030204" pitchFamily="34" charset="0"/>
              </a:rPr>
              <a:t>80%</a:t>
            </a:r>
            <a:r>
              <a:rPr lang="en-US" sz="3600" b="1" dirty="0">
                <a:solidFill>
                  <a:schemeClr val="bg1"/>
                </a:solidFill>
                <a:cs typeface="Calibri" panose="020F0502020204030204" pitchFamily="34" charset="0"/>
              </a:rPr>
              <a:t>  Expect Their Broker Can Provide Service Beyond Their Expectations </a:t>
            </a:r>
            <a:r>
              <a:rPr lang="en-US" sz="3600" b="1" i="1" u="sng" dirty="0">
                <a:solidFill>
                  <a:schemeClr val="bg1"/>
                </a:solidFill>
                <a:cs typeface="Calibri" panose="020F0502020204030204" pitchFamily="34" charset="0"/>
              </a:rPr>
              <a:t>By Explaining</a:t>
            </a:r>
            <a:r>
              <a:rPr lang="en-US" sz="3600" b="1" i="1" dirty="0">
                <a:solidFill>
                  <a:schemeClr val="bg1"/>
                </a:solidFill>
                <a:cs typeface="Calibri" panose="020F0502020204030204" pitchFamily="34" charset="0"/>
              </a:rPr>
              <a:t> </a:t>
            </a:r>
            <a:r>
              <a:rPr lang="en-US" sz="3600" b="1" dirty="0">
                <a:solidFill>
                  <a:schemeClr val="bg1"/>
                </a:solidFill>
                <a:cs typeface="Calibri" panose="020F0502020204030204" pitchFamily="34" charset="0"/>
              </a:rPr>
              <a:t>How They Are/Can Be Protected</a:t>
            </a:r>
          </a:p>
          <a:p>
            <a:pPr marL="622300" lvl="1" indent="-330200" defTabSz="714375">
              <a:lnSpc>
                <a:spcPct val="200000"/>
              </a:lnSpc>
              <a:buClr>
                <a:schemeClr val="tx1"/>
              </a:buClr>
              <a:buFont typeface="Wingdings" panose="05000000000000000000" pitchFamily="2" charset="2"/>
              <a:buChar char="Ø"/>
            </a:pPr>
            <a:r>
              <a:rPr lang="en-US" sz="4400" b="1" dirty="0">
                <a:solidFill>
                  <a:schemeClr val="bg1"/>
                </a:solidFill>
                <a:cs typeface="Calibri" panose="020F0502020204030204" pitchFamily="34" charset="0"/>
              </a:rPr>
              <a:t>92%</a:t>
            </a:r>
            <a:r>
              <a:rPr lang="en-US" sz="3600" b="1" dirty="0">
                <a:solidFill>
                  <a:schemeClr val="bg1"/>
                </a:solidFill>
                <a:cs typeface="Calibri" panose="020F0502020204030204" pitchFamily="34" charset="0"/>
              </a:rPr>
              <a:t>  Expect to speak to their broker at least once during a policy term</a:t>
            </a:r>
          </a:p>
          <a:p>
            <a:pPr marL="292608" lvl="1" indent="0" algn="r">
              <a:lnSpc>
                <a:spcPct val="200000"/>
              </a:lnSpc>
              <a:buClr>
                <a:schemeClr val="tx1"/>
              </a:buClr>
              <a:buNone/>
            </a:pPr>
            <a:r>
              <a:rPr lang="en-US" sz="3600" b="1" dirty="0">
                <a:solidFill>
                  <a:schemeClr val="bg1"/>
                </a:solidFill>
                <a:cs typeface="Calibri" panose="020F0502020204030204" pitchFamily="34" charset="0"/>
              </a:rPr>
              <a:t>- CHUBB Insurance</a:t>
            </a:r>
          </a:p>
        </p:txBody>
      </p:sp>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EMOTION BASED SELLING</a:t>
            </a:r>
            <a:endParaRPr lang="en-CA" sz="3000" spc="600" dirty="0">
              <a:latin typeface="Abadi Extra Light" panose="020B0204020104020204" pitchFamily="34" charset="0"/>
            </a:endParaRPr>
          </a:p>
        </p:txBody>
      </p:sp>
    </p:spTree>
    <p:extLst>
      <p:ext uri="{BB962C8B-B14F-4D97-AF65-F5344CB8AC3E}">
        <p14:creationId xmlns:p14="http://schemas.microsoft.com/office/powerpoint/2010/main" val="1229980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Rectangle 61">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4" name="Straight Connector 63">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0AF4F2BA-3C03-4E2C-8ABC-0949B61B3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Graph">
            <a:extLst>
              <a:ext uri="{FF2B5EF4-FFF2-40B4-BE49-F238E27FC236}">
                <a16:creationId xmlns:a16="http://schemas.microsoft.com/office/drawing/2014/main" id="{915078CE-66E8-4A72-A795-11CCAC8E020E}"/>
              </a:ext>
            </a:extLst>
          </p:cNvPr>
          <p:cNvPicPr>
            <a:picLocks noChangeAspect="1"/>
          </p:cNvPicPr>
          <p:nvPr/>
        </p:nvPicPr>
        <p:blipFill rotWithShape="1">
          <a:blip r:embed="rId3">
            <a:alphaModFix/>
          </a:blip>
          <a:srcRect t="3981" b="6019"/>
          <a:stretch/>
        </p:blipFill>
        <p:spPr>
          <a:xfrm>
            <a:off x="2327" y="10"/>
            <a:ext cx="12191980" cy="6857990"/>
          </a:xfrm>
          <a:prstGeom prst="rect">
            <a:avLst/>
          </a:prstGeom>
        </p:spPr>
      </p:pic>
      <p:sp>
        <p:nvSpPr>
          <p:cNvPr id="68" name="Rectangle 67">
            <a:extLst>
              <a:ext uri="{FF2B5EF4-FFF2-40B4-BE49-F238E27FC236}">
                <a16:creationId xmlns:a16="http://schemas.microsoft.com/office/drawing/2014/main" id="{4B986F88-1433-4AF7-AF71-41A89DC93F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46064">
                <a:srgbClr val="000000">
                  <a:alpha val="30000"/>
                </a:srgbClr>
              </a:gs>
              <a:gs pos="68000">
                <a:srgbClr val="000000">
                  <a:alpha val="20000"/>
                </a:srgbClr>
              </a:gs>
              <a:gs pos="0">
                <a:schemeClr val="tx1">
                  <a:alpha val="0"/>
                </a:schemeClr>
              </a:gs>
              <a:gs pos="26000">
                <a:schemeClr val="tx1">
                  <a:alpha val="20000"/>
                </a:schemeClr>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2521527" y="609612"/>
            <a:ext cx="9269280" cy="2590787"/>
          </a:xfrm>
          <a:noFill/>
        </p:spPr>
        <p:txBody>
          <a:bodyPr vert="horz" lIns="91440" tIns="45720" rIns="91440" bIns="45720" rtlCol="0" anchor="t">
            <a:normAutofit/>
          </a:bodyPr>
          <a:lstStyle/>
          <a:p>
            <a:pPr algn="ctr">
              <a:lnSpc>
                <a:spcPct val="150000"/>
              </a:lnSpc>
              <a:spcAft>
                <a:spcPts val="800"/>
              </a:spcAft>
            </a:pPr>
            <a:r>
              <a:rPr lang="en-US" sz="3400" b="1" i="1" spc="600" dirty="0">
                <a:solidFill>
                  <a:srgbClr val="FFFFFF"/>
                </a:solidFill>
                <a:latin typeface="Abadi" panose="020B0604020104020204" pitchFamily="34" charset="0"/>
              </a:rPr>
              <a:t>“EMOTION BASED SELLING = SUCCESS IN THE CURRENT MARKETPLACE”</a:t>
            </a:r>
            <a:endParaRPr lang="en-US" sz="3400" dirty="0">
              <a:solidFill>
                <a:srgbClr val="FFFFFF"/>
              </a:solidFill>
              <a:latin typeface="+mn-lt"/>
            </a:endParaRPr>
          </a:p>
        </p:txBody>
      </p:sp>
      <p:cxnSp>
        <p:nvCxnSpPr>
          <p:cNvPr id="70" name="Straight Connector 69">
            <a:extLst>
              <a:ext uri="{FF2B5EF4-FFF2-40B4-BE49-F238E27FC236}">
                <a16:creationId xmlns:a16="http://schemas.microsoft.com/office/drawing/2014/main" id="{A07787ED-5EDC-4C54-AD87-55B60D0FE3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72" name="Rectangle 71">
            <a:extLst>
              <a:ext uri="{FF2B5EF4-FFF2-40B4-BE49-F238E27FC236}">
                <a16:creationId xmlns:a16="http://schemas.microsoft.com/office/drawing/2014/main" id="{A44FFD5D-B985-4624-BBCD-50AD2E1686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07" y="6400798"/>
            <a:ext cx="12188952" cy="457201"/>
          </a:xfrm>
          <a:prstGeom prst="rect">
            <a:avLst/>
          </a:prstGeom>
          <a:gradFill>
            <a:gsLst>
              <a:gs pos="61000">
                <a:srgbClr val="000000">
                  <a:alpha val="10000"/>
                </a:srgbClr>
              </a:gs>
              <a:gs pos="7000">
                <a:schemeClr val="tx1">
                  <a:alpha val="0"/>
                </a:schemeClr>
              </a:gs>
              <a:gs pos="100000">
                <a:schemeClr val="tx1">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2">
            <a:extLst>
              <a:ext uri="{FF2B5EF4-FFF2-40B4-BE49-F238E27FC236}">
                <a16:creationId xmlns:a16="http://schemas.microsoft.com/office/drawing/2014/main" id="{351ACF23-3066-48AC-BB12-0F6EDD59E720}"/>
              </a:ext>
            </a:extLst>
          </p:cNvPr>
          <p:cNvSpPr txBox="1">
            <a:spLocks/>
          </p:cNvSpPr>
          <p:nvPr/>
        </p:nvSpPr>
        <p:spPr>
          <a:xfrm>
            <a:off x="506670" y="3181384"/>
            <a:ext cx="10058400" cy="656186"/>
          </a:xfrm>
          <a:prstGeom prst="rect">
            <a:avLst/>
          </a:prstGeom>
          <a:noFill/>
        </p:spPr>
        <p:txBody>
          <a:bodyPr vert="horz" lIns="91440" tIns="45720" rIns="91440" bIns="45720" rtlCol="0" anchor="t">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gn="r">
              <a:spcAft>
                <a:spcPts val="800"/>
              </a:spcAft>
            </a:pPr>
            <a:r>
              <a:rPr lang="en-US" sz="3600" b="1" i="1" dirty="0">
                <a:solidFill>
                  <a:srgbClr val="FFFFFF"/>
                </a:solidFill>
                <a:latin typeface="+mn-lt"/>
              </a:rPr>
              <a:t>- CHUBB Insurance</a:t>
            </a:r>
            <a:endParaRPr lang="en-US" sz="3600" dirty="0">
              <a:solidFill>
                <a:srgbClr val="FFFFFF"/>
              </a:solidFill>
              <a:latin typeface="+mn-lt"/>
            </a:endParaRPr>
          </a:p>
        </p:txBody>
      </p:sp>
    </p:spTree>
    <p:extLst>
      <p:ext uri="{BB962C8B-B14F-4D97-AF65-F5344CB8AC3E}">
        <p14:creationId xmlns:p14="http://schemas.microsoft.com/office/powerpoint/2010/main" val="378563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7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A8F21BE-7B16-4710-8B01-21B270663BE1}"/>
              </a:ext>
            </a:extLst>
          </p:cNvPr>
          <p:cNvSpPr>
            <a:spLocks noGrp="1"/>
          </p:cNvSpPr>
          <p:nvPr>
            <p:ph idx="1"/>
          </p:nvPr>
        </p:nvSpPr>
        <p:spPr>
          <a:xfrm>
            <a:off x="1066800" y="2003364"/>
            <a:ext cx="10312400" cy="4052787"/>
          </a:xfrm>
          <a:ln>
            <a:noFill/>
          </a:ln>
        </p:spPr>
        <p:txBody>
          <a:bodyPr anchor="ctr">
            <a:normAutofit/>
          </a:bodyPr>
          <a:lstStyle/>
          <a:p>
            <a:pPr marL="292608" lvl="1" indent="0">
              <a:lnSpc>
                <a:spcPct val="100000"/>
              </a:lnSpc>
              <a:buClr>
                <a:schemeClr val="tx1"/>
              </a:buClr>
              <a:buNone/>
            </a:pPr>
            <a:r>
              <a:rPr lang="en-US" sz="3200" b="1" dirty="0">
                <a:solidFill>
                  <a:schemeClr val="bg1"/>
                </a:solidFill>
                <a:cs typeface="Calibri" panose="020F0502020204030204" pitchFamily="34" charset="0"/>
              </a:rPr>
              <a:t>HOW DO WE ENGAGE IN EMOTION BASED SELLING AND PROVIDE THE “EXCEPTIONAL EXPERIENCE”?</a:t>
            </a:r>
          </a:p>
          <a:p>
            <a:pPr marL="292608" lvl="1" indent="0" algn="ctr">
              <a:lnSpc>
                <a:spcPct val="100000"/>
              </a:lnSpc>
              <a:buClr>
                <a:schemeClr val="tx1"/>
              </a:buClr>
              <a:buNone/>
            </a:pPr>
            <a:r>
              <a:rPr lang="en-US" sz="2000" b="1" dirty="0">
                <a:solidFill>
                  <a:schemeClr val="bg1"/>
                </a:solidFill>
                <a:cs typeface="Calibri" panose="020F0502020204030204" pitchFamily="34" charset="0"/>
              </a:rPr>
              <a:t> </a:t>
            </a:r>
          </a:p>
          <a:p>
            <a:pPr marL="749808" lvl="1" indent="-457200">
              <a:lnSpc>
                <a:spcPct val="100000"/>
              </a:lnSpc>
              <a:spcAft>
                <a:spcPts val="0"/>
              </a:spcAft>
              <a:buClr>
                <a:schemeClr val="tx1"/>
              </a:buClr>
              <a:buFont typeface="Wingdings" panose="05000000000000000000" pitchFamily="2" charset="2"/>
              <a:buChar char="ü"/>
            </a:pPr>
            <a:r>
              <a:rPr lang="en-US" sz="2800" b="1" dirty="0">
                <a:solidFill>
                  <a:schemeClr val="bg1"/>
                </a:solidFill>
                <a:cs typeface="Calibri" panose="020F0502020204030204" pitchFamily="34" charset="0"/>
              </a:rPr>
              <a:t>BY KNOWING AND UNDERSTANDING OUR PROSPECTS’/CLIENTS’ </a:t>
            </a:r>
          </a:p>
          <a:p>
            <a:pPr marL="292608" lvl="1" indent="0">
              <a:lnSpc>
                <a:spcPct val="100000"/>
              </a:lnSpc>
              <a:spcAft>
                <a:spcPts val="0"/>
              </a:spcAft>
              <a:buClr>
                <a:schemeClr val="tx1"/>
              </a:buClr>
              <a:buNone/>
            </a:pPr>
            <a:r>
              <a:rPr lang="en-US" sz="2800" b="1" dirty="0">
                <a:solidFill>
                  <a:schemeClr val="bg1"/>
                </a:solidFill>
                <a:latin typeface="Abadi" panose="020B0604020104020204" pitchFamily="34" charset="0"/>
                <a:cs typeface="Calibri" panose="020F0502020204030204" pitchFamily="34" charset="0"/>
              </a:rPr>
              <a:t>	D.O.S. </a:t>
            </a:r>
            <a:r>
              <a:rPr lang="en-US" sz="2800" b="1" dirty="0">
                <a:solidFill>
                  <a:schemeClr val="bg1"/>
                </a:solidFill>
                <a:cs typeface="Calibri" panose="020F0502020204030204" pitchFamily="34" charset="0"/>
              </a:rPr>
              <a:t>(</a:t>
            </a:r>
            <a:r>
              <a:rPr lang="en-US" sz="3200" b="1" u="sng" dirty="0">
                <a:solidFill>
                  <a:schemeClr val="bg1"/>
                </a:solidFill>
                <a:latin typeface="Abadi" panose="020B0604020104020204" pitchFamily="34" charset="0"/>
                <a:cs typeface="Calibri" panose="020F0502020204030204" pitchFamily="34" charset="0"/>
              </a:rPr>
              <a:t>D</a:t>
            </a:r>
            <a:r>
              <a:rPr lang="en-US" sz="2800" b="1" dirty="0">
                <a:solidFill>
                  <a:schemeClr val="bg1"/>
                </a:solidFill>
                <a:cs typeface="Calibri" panose="020F0502020204030204" pitchFamily="34" charset="0"/>
              </a:rPr>
              <a:t>ANGERS, </a:t>
            </a:r>
            <a:r>
              <a:rPr lang="en-US" sz="3200" b="1" u="sng" dirty="0">
                <a:solidFill>
                  <a:schemeClr val="bg1"/>
                </a:solidFill>
                <a:latin typeface="Abadi" panose="020B0604020104020204" pitchFamily="34" charset="0"/>
                <a:cs typeface="Calibri" panose="020F0502020204030204" pitchFamily="34" charset="0"/>
              </a:rPr>
              <a:t>O</a:t>
            </a:r>
            <a:r>
              <a:rPr lang="en-US" sz="2800" b="1" dirty="0">
                <a:solidFill>
                  <a:schemeClr val="bg1"/>
                </a:solidFill>
                <a:cs typeface="Calibri" panose="020F0502020204030204" pitchFamily="34" charset="0"/>
              </a:rPr>
              <a:t>PPORTUNITIES &amp; </a:t>
            </a:r>
            <a:r>
              <a:rPr lang="en-US" sz="3200" b="1" u="sng" dirty="0">
                <a:solidFill>
                  <a:schemeClr val="bg1"/>
                </a:solidFill>
                <a:latin typeface="Abadi" panose="020B0604020104020204" pitchFamily="34" charset="0"/>
                <a:cs typeface="Calibri" panose="020F0502020204030204" pitchFamily="34" charset="0"/>
              </a:rPr>
              <a:t>S</a:t>
            </a:r>
            <a:r>
              <a:rPr lang="en-US" sz="2800" b="1" dirty="0">
                <a:solidFill>
                  <a:schemeClr val="bg1"/>
                </a:solidFill>
                <a:cs typeface="Calibri" panose="020F0502020204030204" pitchFamily="34" charset="0"/>
              </a:rPr>
              <a:t>TRENGTHS).</a:t>
            </a:r>
          </a:p>
          <a:p>
            <a:pPr marL="749808" lvl="1" indent="-457200">
              <a:lnSpc>
                <a:spcPct val="150000"/>
              </a:lnSpc>
              <a:buClr>
                <a:schemeClr val="tx1"/>
              </a:buClr>
              <a:buFont typeface="Wingdings" panose="05000000000000000000" pitchFamily="2" charset="2"/>
              <a:buChar char="ü"/>
            </a:pPr>
            <a:r>
              <a:rPr lang="en-US" sz="2800" b="1" dirty="0">
                <a:solidFill>
                  <a:schemeClr val="bg1"/>
                </a:solidFill>
                <a:cs typeface="Calibri" panose="020F0502020204030204" pitchFamily="34" charset="0"/>
              </a:rPr>
              <a:t>WE LEARN BY ASKING AND LISTENING.</a:t>
            </a:r>
            <a:endParaRPr lang="en-CA" sz="2800" b="1" dirty="0">
              <a:solidFill>
                <a:schemeClr val="bg1"/>
              </a:solidFill>
              <a:cs typeface="Calibri" panose="020F0502020204030204" pitchFamily="34" charset="0"/>
            </a:endParaRPr>
          </a:p>
        </p:txBody>
      </p:sp>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EMOTION BASED SELLING</a:t>
            </a:r>
            <a:endParaRPr lang="en-CA" sz="3000" spc="600" dirty="0">
              <a:latin typeface="Abadi Extra Light" panose="020B0204020104020204" pitchFamily="34" charset="0"/>
            </a:endParaRPr>
          </a:p>
        </p:txBody>
      </p:sp>
    </p:spTree>
    <p:extLst>
      <p:ext uri="{BB962C8B-B14F-4D97-AF65-F5344CB8AC3E}">
        <p14:creationId xmlns:p14="http://schemas.microsoft.com/office/powerpoint/2010/main" val="2821117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EMOTION BASED SELLING</a:t>
            </a:r>
            <a:endParaRPr lang="en-CA" sz="3000" spc="600" dirty="0">
              <a:latin typeface="Abadi Extra Light" panose="020B0204020104020204" pitchFamily="34" charset="0"/>
            </a:endParaRPr>
          </a:p>
        </p:txBody>
      </p:sp>
      <p:pic>
        <p:nvPicPr>
          <p:cNvPr id="14" name="Content Placeholder 13" descr="Shape&#10;&#10;Description automatically generated">
            <a:extLst>
              <a:ext uri="{FF2B5EF4-FFF2-40B4-BE49-F238E27FC236}">
                <a16:creationId xmlns:a16="http://schemas.microsoft.com/office/drawing/2014/main" id="{E512C5FF-85E8-1F69-DCF0-A78C7225F019}"/>
              </a:ext>
            </a:extLst>
          </p:cNvPr>
          <p:cNvPicPr>
            <a:picLocks noGrp="1" noChangeAspect="1"/>
          </p:cNvPicPr>
          <p:nvPr>
            <p:ph idx="1"/>
          </p:nvPr>
        </p:nvPicPr>
        <p:blipFill>
          <a:blip r:embed="rId3"/>
          <a:stretch>
            <a:fillRect/>
          </a:stretch>
        </p:blipFill>
        <p:spPr>
          <a:xfrm>
            <a:off x="1360786" y="2238380"/>
            <a:ext cx="4424456" cy="3760788"/>
          </a:xfrm>
        </p:spPr>
      </p:pic>
      <p:sp>
        <p:nvSpPr>
          <p:cNvPr id="15" name="TextBox 14">
            <a:extLst>
              <a:ext uri="{FF2B5EF4-FFF2-40B4-BE49-F238E27FC236}">
                <a16:creationId xmlns:a16="http://schemas.microsoft.com/office/drawing/2014/main" id="{747AC235-2610-AB9D-A8D6-AE32A04CA9AF}"/>
              </a:ext>
            </a:extLst>
          </p:cNvPr>
          <p:cNvSpPr txBox="1"/>
          <p:nvPr/>
        </p:nvSpPr>
        <p:spPr>
          <a:xfrm>
            <a:off x="2497763" y="2746990"/>
            <a:ext cx="2150499" cy="830997"/>
          </a:xfrm>
          <a:prstGeom prst="rect">
            <a:avLst/>
          </a:prstGeom>
          <a:noFill/>
        </p:spPr>
        <p:txBody>
          <a:bodyPr wrap="square" rtlCol="0">
            <a:spAutoFit/>
          </a:bodyPr>
          <a:lstStyle/>
          <a:p>
            <a:pPr algn="ctr"/>
            <a:r>
              <a:rPr lang="en-CA" sz="4800" dirty="0">
                <a:ln w="0"/>
                <a:effectLst>
                  <a:outerShdw blurRad="50800" dist="38100" dir="8100000" algn="tr" rotWithShape="0">
                    <a:prstClr val="black">
                      <a:alpha val="40000"/>
                    </a:prstClr>
                  </a:outerShdw>
                </a:effectLst>
                <a:latin typeface="Monotype Corsiva" panose="03010101010201010101" pitchFamily="66" charset="0"/>
              </a:rPr>
              <a:t>Emotion</a:t>
            </a:r>
            <a:endParaRPr lang="en-CA" sz="4800" b="1" dirty="0">
              <a:effectLst>
                <a:outerShdw blurRad="50800" dist="38100" dir="8100000" algn="tr" rotWithShape="0">
                  <a:prstClr val="black">
                    <a:alpha val="40000"/>
                  </a:prstClr>
                </a:outerShdw>
              </a:effectLst>
              <a:latin typeface="Monotype Corsiva" panose="03010101010201010101" pitchFamily="66" charset="0"/>
            </a:endParaRPr>
          </a:p>
        </p:txBody>
      </p:sp>
      <p:sp>
        <p:nvSpPr>
          <p:cNvPr id="16" name="TextBox 15">
            <a:extLst>
              <a:ext uri="{FF2B5EF4-FFF2-40B4-BE49-F238E27FC236}">
                <a16:creationId xmlns:a16="http://schemas.microsoft.com/office/drawing/2014/main" id="{7BE73857-DE42-2D47-3A24-C87DF805B4F3}"/>
              </a:ext>
            </a:extLst>
          </p:cNvPr>
          <p:cNvSpPr txBox="1"/>
          <p:nvPr/>
        </p:nvSpPr>
        <p:spPr>
          <a:xfrm>
            <a:off x="2372287" y="3429000"/>
            <a:ext cx="2401453" cy="1477328"/>
          </a:xfrm>
          <a:prstGeom prst="rect">
            <a:avLst/>
          </a:prstGeom>
          <a:noFill/>
        </p:spPr>
        <p:txBody>
          <a:bodyPr wrap="square" rtlCol="0">
            <a:spAutoFit/>
          </a:bodyPr>
          <a:lstStyle/>
          <a:p>
            <a:pPr algn="ctr"/>
            <a:r>
              <a:rPr lang="en-CA" sz="3000" dirty="0">
                <a:latin typeface="Candara" panose="020E0502030303020204" pitchFamily="34" charset="0"/>
              </a:rPr>
              <a:t>Here’s what our product </a:t>
            </a:r>
            <a:r>
              <a:rPr lang="en-CA" sz="3000" b="1" i="1" dirty="0">
                <a:latin typeface="Constantia" panose="02030602050306030303" pitchFamily="18" charset="0"/>
              </a:rPr>
              <a:t>PROVIDES</a:t>
            </a:r>
            <a:r>
              <a:rPr lang="en-CA" sz="3000" dirty="0">
                <a:latin typeface="Constantia" panose="02030602050306030303" pitchFamily="18" charset="0"/>
              </a:rPr>
              <a:t>.</a:t>
            </a:r>
          </a:p>
        </p:txBody>
      </p:sp>
      <p:pic>
        <p:nvPicPr>
          <p:cNvPr id="20" name="Picture 19" descr="A blue jellyfish in the water&#10;&#10;Description automatically generated with low confidence">
            <a:extLst>
              <a:ext uri="{FF2B5EF4-FFF2-40B4-BE49-F238E27FC236}">
                <a16:creationId xmlns:a16="http://schemas.microsoft.com/office/drawing/2014/main" id="{14FB7168-A9F0-1FD9-2FF9-A2156F16A1BF}"/>
              </a:ext>
            </a:extLst>
          </p:cNvPr>
          <p:cNvPicPr>
            <a:picLocks noChangeAspect="1"/>
          </p:cNvPicPr>
          <p:nvPr/>
        </p:nvPicPr>
        <p:blipFill>
          <a:blip r:embed="rId4"/>
          <a:stretch>
            <a:fillRect/>
          </a:stretch>
        </p:blipFill>
        <p:spPr>
          <a:xfrm flipH="1">
            <a:off x="5611986" y="2066677"/>
            <a:ext cx="5472261" cy="4104195"/>
          </a:xfrm>
          <a:prstGeom prst="rect">
            <a:avLst/>
          </a:prstGeom>
        </p:spPr>
      </p:pic>
      <p:sp>
        <p:nvSpPr>
          <p:cNvPr id="21" name="TextBox 20">
            <a:extLst>
              <a:ext uri="{FF2B5EF4-FFF2-40B4-BE49-F238E27FC236}">
                <a16:creationId xmlns:a16="http://schemas.microsoft.com/office/drawing/2014/main" id="{768CADEF-E7A5-7508-3D8E-D71BBF3B34D0}"/>
              </a:ext>
            </a:extLst>
          </p:cNvPr>
          <p:cNvSpPr txBox="1"/>
          <p:nvPr/>
        </p:nvSpPr>
        <p:spPr>
          <a:xfrm>
            <a:off x="7244620" y="3344592"/>
            <a:ext cx="2401453" cy="1477328"/>
          </a:xfrm>
          <a:prstGeom prst="rect">
            <a:avLst/>
          </a:prstGeom>
          <a:noFill/>
        </p:spPr>
        <p:txBody>
          <a:bodyPr wrap="square" rtlCol="0">
            <a:spAutoFit/>
          </a:bodyPr>
          <a:lstStyle/>
          <a:p>
            <a:pPr algn="ctr"/>
            <a:r>
              <a:rPr lang="en-CA" sz="3000" dirty="0">
                <a:latin typeface="Candara" panose="020E0502030303020204" pitchFamily="34" charset="0"/>
              </a:rPr>
              <a:t>Here’s what our product </a:t>
            </a:r>
            <a:r>
              <a:rPr lang="en-CA" sz="3000" b="1" i="1" dirty="0">
                <a:latin typeface="Constantia" panose="02030602050306030303" pitchFamily="18" charset="0"/>
              </a:rPr>
              <a:t>PREVENTS</a:t>
            </a:r>
            <a:r>
              <a:rPr lang="en-CA" sz="3000" dirty="0">
                <a:latin typeface="Constantia" panose="02030602050306030303" pitchFamily="18" charset="0"/>
              </a:rPr>
              <a:t>.</a:t>
            </a:r>
          </a:p>
        </p:txBody>
      </p:sp>
      <p:sp>
        <p:nvSpPr>
          <p:cNvPr id="22" name="TextBox 21">
            <a:extLst>
              <a:ext uri="{FF2B5EF4-FFF2-40B4-BE49-F238E27FC236}">
                <a16:creationId xmlns:a16="http://schemas.microsoft.com/office/drawing/2014/main" id="{21EB9F19-DCD2-650F-82F8-D93A7195A59E}"/>
              </a:ext>
            </a:extLst>
          </p:cNvPr>
          <p:cNvSpPr txBox="1"/>
          <p:nvPr/>
        </p:nvSpPr>
        <p:spPr>
          <a:xfrm>
            <a:off x="7196441" y="2781000"/>
            <a:ext cx="2497810" cy="648000"/>
          </a:xfrm>
          <a:prstGeom prst="rect">
            <a:avLst/>
          </a:prstGeom>
          <a:noFill/>
        </p:spPr>
        <p:txBody>
          <a:bodyPr wrap="square" rtlCol="0">
            <a:spAutoFit/>
          </a:bodyPr>
          <a:lstStyle/>
          <a:p>
            <a:pPr algn="ctr"/>
            <a:r>
              <a:rPr lang="en-CA" sz="3600" dirty="0">
                <a:ln w="0"/>
                <a:effectLst>
                  <a:outerShdw blurRad="50800" dist="38100" dir="8100000" algn="tr" rotWithShape="0">
                    <a:prstClr val="black">
                      <a:alpha val="40000"/>
                    </a:prstClr>
                  </a:outerShdw>
                </a:effectLst>
                <a:latin typeface="Yu Gothic Medium" panose="020B0500000000000000" pitchFamily="34" charset="-128"/>
                <a:ea typeface="Yu Gothic Medium" panose="020B0500000000000000" pitchFamily="34" charset="-128"/>
              </a:rPr>
              <a:t>Rationality</a:t>
            </a:r>
            <a:endParaRPr lang="en-CA" sz="5400" dirty="0">
              <a:ln w="0"/>
              <a:effectLst>
                <a:outerShdw blurRad="50800" dist="38100" dir="8100000" algn="tr" rotWithShape="0">
                  <a:prstClr val="black">
                    <a:alpha val="40000"/>
                  </a:prstClr>
                </a:outerShdw>
              </a:effectLst>
              <a:latin typeface="Yu Gothic Medium" panose="020B0500000000000000" pitchFamily="34" charset="-128"/>
              <a:ea typeface="Yu Gothic Medium" panose="020B0500000000000000" pitchFamily="34" charset="-128"/>
            </a:endParaRPr>
          </a:p>
        </p:txBody>
      </p:sp>
      <p:sp>
        <p:nvSpPr>
          <p:cNvPr id="23" name="TextBox 22">
            <a:extLst>
              <a:ext uri="{FF2B5EF4-FFF2-40B4-BE49-F238E27FC236}">
                <a16:creationId xmlns:a16="http://schemas.microsoft.com/office/drawing/2014/main" id="{6CF1DAD5-AAC8-0A9C-0C50-F461E1832584}"/>
              </a:ext>
            </a:extLst>
          </p:cNvPr>
          <p:cNvSpPr txBox="1"/>
          <p:nvPr/>
        </p:nvSpPr>
        <p:spPr>
          <a:xfrm>
            <a:off x="650449" y="5622518"/>
            <a:ext cx="2163903" cy="523220"/>
          </a:xfrm>
          <a:prstGeom prst="rect">
            <a:avLst/>
          </a:prstGeom>
          <a:solidFill>
            <a:srgbClr val="B0486D"/>
          </a:solidFill>
        </p:spPr>
        <p:txBody>
          <a:bodyPr wrap="square" rtlCol="0">
            <a:spAutoFit/>
          </a:bodyPr>
          <a:lstStyle/>
          <a:p>
            <a:pPr algn="ctr"/>
            <a:r>
              <a:rPr lang="en-CA" sz="2800" b="1" spc="50" dirty="0">
                <a:ln w="0"/>
                <a:solidFill>
                  <a:srgbClr val="FFA1C1"/>
                </a:solidFill>
                <a:effectLst>
                  <a:innerShdw blurRad="63500" dist="50800" dir="13500000">
                    <a:srgbClr val="000000">
                      <a:alpha val="50000"/>
                    </a:srgbClr>
                  </a:innerShdw>
                </a:effectLst>
                <a:latin typeface="Yu Gothic Medium" panose="020B0500000000000000" pitchFamily="34" charset="-128"/>
                <a:ea typeface="Yu Gothic Medium" panose="020B0500000000000000" pitchFamily="34" charset="-128"/>
              </a:rPr>
              <a:t>Acquisition</a:t>
            </a:r>
          </a:p>
        </p:txBody>
      </p:sp>
      <p:sp>
        <p:nvSpPr>
          <p:cNvPr id="24" name="TextBox 23">
            <a:extLst>
              <a:ext uri="{FF2B5EF4-FFF2-40B4-BE49-F238E27FC236}">
                <a16:creationId xmlns:a16="http://schemas.microsoft.com/office/drawing/2014/main" id="{64DD5C02-2426-39B5-F4CD-16103CFA3FAE}"/>
              </a:ext>
            </a:extLst>
          </p:cNvPr>
          <p:cNvSpPr txBox="1"/>
          <p:nvPr/>
        </p:nvSpPr>
        <p:spPr>
          <a:xfrm>
            <a:off x="9848660" y="5622518"/>
            <a:ext cx="1872000" cy="523220"/>
          </a:xfrm>
          <a:prstGeom prst="rect">
            <a:avLst/>
          </a:prstGeom>
          <a:solidFill>
            <a:srgbClr val="006699"/>
          </a:solidFill>
        </p:spPr>
        <p:txBody>
          <a:bodyPr wrap="square" rtlCol="0">
            <a:spAutoFit/>
          </a:bodyPr>
          <a:lstStyle/>
          <a:p>
            <a:pPr algn="ctr"/>
            <a:r>
              <a:rPr lang="en-CA" sz="2800" b="1" spc="50" dirty="0">
                <a:ln w="0"/>
                <a:solidFill>
                  <a:srgbClr val="07D6D1"/>
                </a:solidFill>
                <a:effectLst>
                  <a:innerShdw blurRad="63500" dist="50800" dir="13500000">
                    <a:srgbClr val="000000">
                      <a:alpha val="50000"/>
                    </a:srgbClr>
                  </a:innerShdw>
                </a:effectLst>
                <a:latin typeface="Yu Gothic Medium" panose="020B0500000000000000" pitchFamily="34" charset="-128"/>
                <a:ea typeface="Yu Gothic Medium" panose="020B0500000000000000" pitchFamily="34" charset="-128"/>
              </a:rPr>
              <a:t>Rejection</a:t>
            </a:r>
            <a:endParaRPr lang="en-CA" sz="4400" b="1" spc="50" dirty="0">
              <a:ln w="0"/>
              <a:solidFill>
                <a:srgbClr val="07D6D1"/>
              </a:solidFill>
              <a:effectLst>
                <a:innerShdw blurRad="63500" dist="50800" dir="13500000">
                  <a:srgbClr val="000000">
                    <a:alpha val="50000"/>
                  </a:srgbClr>
                </a:innerShdw>
              </a:effectLst>
              <a:latin typeface="Yu Gothic Medium" panose="020B0500000000000000" pitchFamily="34" charset="-128"/>
              <a:ea typeface="Yu Gothic Medium" panose="020B0500000000000000" pitchFamily="34" charset="-128"/>
            </a:endParaRPr>
          </a:p>
        </p:txBody>
      </p:sp>
    </p:spTree>
    <p:extLst>
      <p:ext uri="{BB962C8B-B14F-4D97-AF65-F5344CB8AC3E}">
        <p14:creationId xmlns:p14="http://schemas.microsoft.com/office/powerpoint/2010/main" val="15725139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A8F21BE-7B16-4710-8B01-21B270663BE1}"/>
              </a:ext>
            </a:extLst>
          </p:cNvPr>
          <p:cNvSpPr>
            <a:spLocks noGrp="1"/>
          </p:cNvSpPr>
          <p:nvPr>
            <p:ph sz="half" idx="1"/>
          </p:nvPr>
        </p:nvSpPr>
        <p:spPr>
          <a:xfrm>
            <a:off x="2091448" y="2373549"/>
            <a:ext cx="3696498" cy="3867713"/>
          </a:xfrm>
          <a:ln>
            <a:noFill/>
          </a:ln>
        </p:spPr>
        <p:txBody>
          <a:bodyPr anchor="t">
            <a:normAutofit fontScale="92500"/>
          </a:bodyPr>
          <a:lstStyle/>
          <a:p>
            <a:pPr marL="635508" lvl="1" indent="-342900">
              <a:lnSpc>
                <a:spcPct val="200000"/>
              </a:lnSpc>
              <a:buClr>
                <a:schemeClr val="tx1"/>
              </a:buClr>
              <a:buFont typeface="Wingdings" panose="05000000000000000000" pitchFamily="2" charset="2"/>
              <a:buChar char="ü"/>
            </a:pPr>
            <a:r>
              <a:rPr lang="en-CA" sz="2800" b="1" dirty="0">
                <a:solidFill>
                  <a:schemeClr val="bg1"/>
                </a:solidFill>
                <a:latin typeface="Arial Nova Light" panose="020B0304020202020204" pitchFamily="34" charset="0"/>
                <a:cs typeface="Calibri" panose="020F0502020204030204" pitchFamily="34" charset="0"/>
              </a:rPr>
              <a:t>Build Relationships</a:t>
            </a:r>
          </a:p>
          <a:p>
            <a:pPr marL="635508" lvl="1" indent="-342900">
              <a:lnSpc>
                <a:spcPct val="200000"/>
              </a:lnSpc>
              <a:buClr>
                <a:schemeClr val="tx1"/>
              </a:buClr>
              <a:buFont typeface="Wingdings" panose="05000000000000000000" pitchFamily="2" charset="2"/>
              <a:buChar char="ü"/>
            </a:pPr>
            <a:r>
              <a:rPr lang="en-CA" sz="2800" b="1" dirty="0">
                <a:solidFill>
                  <a:schemeClr val="bg1"/>
                </a:solidFill>
                <a:latin typeface="Arial Nova Light" panose="020B0304020202020204" pitchFamily="34" charset="0"/>
                <a:cs typeface="Calibri" panose="020F0502020204030204" pitchFamily="34" charset="0"/>
              </a:rPr>
              <a:t>Create Value</a:t>
            </a:r>
          </a:p>
          <a:p>
            <a:pPr marL="635508" lvl="1" indent="-342900">
              <a:lnSpc>
                <a:spcPct val="200000"/>
              </a:lnSpc>
              <a:buClr>
                <a:schemeClr val="tx1"/>
              </a:buClr>
              <a:buFont typeface="Wingdings" panose="05000000000000000000" pitchFamily="2" charset="2"/>
              <a:buChar char="ü"/>
            </a:pPr>
            <a:r>
              <a:rPr lang="en-CA" sz="2800" b="1" dirty="0">
                <a:solidFill>
                  <a:schemeClr val="bg1"/>
                </a:solidFill>
                <a:latin typeface="Arial Nova Light" panose="020B0304020202020204" pitchFamily="34" charset="0"/>
                <a:cs typeface="Calibri" panose="020F0502020204030204" pitchFamily="34" charset="0"/>
              </a:rPr>
              <a:t>Product to Culture</a:t>
            </a:r>
          </a:p>
          <a:p>
            <a:pPr marL="635508" lvl="1" indent="-342900">
              <a:lnSpc>
                <a:spcPct val="200000"/>
              </a:lnSpc>
              <a:buClr>
                <a:schemeClr val="tx1"/>
              </a:buClr>
              <a:buFont typeface="Wingdings" panose="05000000000000000000" pitchFamily="2" charset="2"/>
              <a:buChar char="ü"/>
            </a:pPr>
            <a:r>
              <a:rPr lang="en-CA" sz="2800" b="1" dirty="0">
                <a:solidFill>
                  <a:schemeClr val="bg1"/>
                </a:solidFill>
                <a:latin typeface="Arial Nova Light" panose="020B0304020202020204" pitchFamily="34" charset="0"/>
                <a:cs typeface="Calibri" panose="020F0502020204030204" pitchFamily="34" charset="0"/>
              </a:rPr>
              <a:t>Nurture Relationships</a:t>
            </a:r>
          </a:p>
          <a:p>
            <a:pPr marL="635508" lvl="1" indent="-342900">
              <a:lnSpc>
                <a:spcPct val="200000"/>
              </a:lnSpc>
              <a:buClr>
                <a:schemeClr val="tx1"/>
              </a:buClr>
              <a:buFont typeface="Wingdings" panose="05000000000000000000" pitchFamily="2" charset="2"/>
              <a:buChar char="ü"/>
            </a:pPr>
            <a:endParaRPr lang="en-CA" sz="2400" b="1" dirty="0">
              <a:solidFill>
                <a:schemeClr val="bg1"/>
              </a:solidFill>
              <a:latin typeface="Arial Nova Light" panose="020B0304020202020204" pitchFamily="34" charset="0"/>
              <a:cs typeface="Calibri" panose="020F0502020204030204" pitchFamily="34" charset="0"/>
            </a:endParaRPr>
          </a:p>
        </p:txBody>
      </p:sp>
      <p:sp>
        <p:nvSpPr>
          <p:cNvPr id="9" name="Content Placeholder 8">
            <a:extLst>
              <a:ext uri="{FF2B5EF4-FFF2-40B4-BE49-F238E27FC236}">
                <a16:creationId xmlns:a16="http://schemas.microsoft.com/office/drawing/2014/main" id="{52685DE4-D3FA-461A-877E-2BC6762775AD}"/>
              </a:ext>
            </a:extLst>
          </p:cNvPr>
          <p:cNvSpPr>
            <a:spLocks noGrp="1"/>
          </p:cNvSpPr>
          <p:nvPr>
            <p:ph sz="half" idx="2"/>
          </p:nvPr>
        </p:nvSpPr>
        <p:spPr>
          <a:xfrm>
            <a:off x="6404056" y="2373549"/>
            <a:ext cx="3696496" cy="3867713"/>
          </a:xfrm>
        </p:spPr>
        <p:txBody>
          <a:bodyPr>
            <a:normAutofit fontScale="92500"/>
          </a:bodyPr>
          <a:lstStyle/>
          <a:p>
            <a:pPr marL="635508" lvl="1" indent="-342900">
              <a:lnSpc>
                <a:spcPct val="200000"/>
              </a:lnSpc>
              <a:buClr>
                <a:schemeClr val="tx1"/>
              </a:buClr>
              <a:buFont typeface="Wingdings" panose="05000000000000000000" pitchFamily="2" charset="2"/>
              <a:buChar char="ü"/>
            </a:pPr>
            <a:r>
              <a:rPr lang="en-CA" sz="2800" b="1" dirty="0">
                <a:solidFill>
                  <a:schemeClr val="bg1"/>
                </a:solidFill>
                <a:latin typeface="Arial Nova Light" panose="020B0304020202020204" pitchFamily="34" charset="0"/>
                <a:cs typeface="Calibri" panose="020F0502020204030204" pitchFamily="34" charset="0"/>
              </a:rPr>
              <a:t>Packaging </a:t>
            </a:r>
          </a:p>
          <a:p>
            <a:pPr marL="635508" lvl="1" indent="-342900">
              <a:lnSpc>
                <a:spcPct val="200000"/>
              </a:lnSpc>
              <a:buClr>
                <a:schemeClr val="tx1"/>
              </a:buClr>
              <a:buFont typeface="Wingdings" panose="05000000000000000000" pitchFamily="2" charset="2"/>
              <a:buChar char="ü"/>
            </a:pPr>
            <a:r>
              <a:rPr lang="en-CA" sz="2800" b="1" dirty="0">
                <a:solidFill>
                  <a:schemeClr val="bg1"/>
                </a:solidFill>
                <a:latin typeface="Arial Nova Light" panose="020B0304020202020204" pitchFamily="34" charset="0"/>
                <a:cs typeface="Calibri" panose="020F0502020204030204" pitchFamily="34" charset="0"/>
              </a:rPr>
              <a:t>Leadership </a:t>
            </a:r>
          </a:p>
          <a:p>
            <a:pPr marL="635508" lvl="1" indent="-342900">
              <a:lnSpc>
                <a:spcPct val="200000"/>
              </a:lnSpc>
              <a:buClr>
                <a:schemeClr val="tx1"/>
              </a:buClr>
              <a:buFont typeface="Wingdings" panose="05000000000000000000" pitchFamily="2" charset="2"/>
              <a:buChar char="ü"/>
            </a:pPr>
            <a:r>
              <a:rPr lang="en-CA" sz="2800" b="1" dirty="0">
                <a:solidFill>
                  <a:schemeClr val="bg1"/>
                </a:solidFill>
                <a:latin typeface="Arial Nova Light" panose="020B0304020202020204" pitchFamily="34" charset="0"/>
                <a:cs typeface="Calibri" panose="020F0502020204030204" pitchFamily="34" charset="0"/>
              </a:rPr>
              <a:t>Influence</a:t>
            </a:r>
          </a:p>
          <a:p>
            <a:endParaRPr lang="en-CA" sz="2400" dirty="0">
              <a:solidFill>
                <a:schemeClr val="bg1"/>
              </a:solidFill>
            </a:endParaRPr>
          </a:p>
        </p:txBody>
      </p:sp>
      <p:sp>
        <p:nvSpPr>
          <p:cNvPr id="4" name="Title 2">
            <a:extLst>
              <a:ext uri="{FF2B5EF4-FFF2-40B4-BE49-F238E27FC236}">
                <a16:creationId xmlns:a16="http://schemas.microsoft.com/office/drawing/2014/main" id="{BBDEE092-FB46-434F-B1D6-4ACFCD51134F}"/>
              </a:ext>
            </a:extLst>
          </p:cNvPr>
          <p:cNvSpPr txBox="1">
            <a:spLocks/>
          </p:cNvSpPr>
          <p:nvPr/>
        </p:nvSpPr>
        <p:spPr>
          <a:xfrm>
            <a:off x="847725" y="326752"/>
            <a:ext cx="1072515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STEPS TO CREATING </a:t>
            </a:r>
            <a:r>
              <a:rPr lang="en-CA" sz="3600" i="1"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The </a:t>
            </a:r>
            <a:r>
              <a:rPr lang="en-CA" sz="3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a:t>
            </a:r>
            <a:r>
              <a:rPr lang="en-CA" sz="3600" b="1" i="1" spc="3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Exceptional Experience</a:t>
            </a:r>
            <a:r>
              <a:rPr lang="en-CA" sz="3600" spc="3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a:t>
            </a:r>
            <a:endParaRPr lang="en-CA" sz="3000" spc="300" dirty="0">
              <a:latin typeface="Abadi Extra Light" panose="020B0204020104020204" pitchFamily="34" charset="0"/>
            </a:endParaRPr>
          </a:p>
        </p:txBody>
      </p:sp>
    </p:spTree>
    <p:extLst>
      <p:ext uri="{BB962C8B-B14F-4D97-AF65-F5344CB8AC3E}">
        <p14:creationId xmlns:p14="http://schemas.microsoft.com/office/powerpoint/2010/main" val="3921568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Rectangle 83">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6" name="Straight Connector 85">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8" name="Rectangle 87">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CB4AB42-6E58-44A5-9E56-5686E605AAD8}"/>
              </a:ext>
            </a:extLst>
          </p:cNvPr>
          <p:cNvSpPr txBox="1"/>
          <p:nvPr/>
        </p:nvSpPr>
        <p:spPr>
          <a:xfrm>
            <a:off x="278005" y="693768"/>
            <a:ext cx="3764048" cy="5470463"/>
          </a:xfrm>
          <a:prstGeom prst="rect">
            <a:avLst/>
          </a:prstGeom>
        </p:spPr>
        <p:txBody>
          <a:bodyPr vert="horz" lIns="91440" tIns="45720" rIns="91440" bIns="45720" rtlCol="0" anchor="ctr">
            <a:normAutofit/>
          </a:bodyPr>
          <a:lstStyle/>
          <a:p>
            <a:pPr marR="0" lvl="0" algn="r" fontAlgn="auto">
              <a:lnSpc>
                <a:spcPct val="90000"/>
              </a:lnSpc>
              <a:spcBef>
                <a:spcPct val="0"/>
              </a:spcBef>
              <a:spcAft>
                <a:spcPct val="35000"/>
              </a:spcAft>
              <a:buClrTx/>
              <a:buSzTx/>
              <a:tabLst/>
              <a:defRPr/>
            </a:pPr>
            <a:r>
              <a:rPr kumimoji="0" lang="en-US" sz="3600" b="1" i="0" u="none" strike="noStrike" cap="none" spc="300" normalizeH="0" noProof="0" dirty="0">
                <a:ln>
                  <a:noFill/>
                </a:ln>
                <a:solidFill>
                  <a:schemeClr val="bg1"/>
                </a:solidFill>
                <a:effectLst/>
                <a:uLnTx/>
                <a:uFillTx/>
                <a:latin typeface="Abadi" panose="020B0604020104020204" pitchFamily="34" charset="0"/>
                <a:ea typeface="+mj-ea"/>
                <a:cs typeface="+mj-cs"/>
              </a:rPr>
              <a:t>BUILDING RELATIONSHIPS  </a:t>
            </a:r>
          </a:p>
        </p:txBody>
      </p:sp>
      <p:cxnSp>
        <p:nvCxnSpPr>
          <p:cNvPr id="90" name="Straight Connector 89">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8A8C694-067B-47FE-ACC0-6E8CD2CC7C64}"/>
              </a:ext>
            </a:extLst>
          </p:cNvPr>
          <p:cNvSpPr/>
          <p:nvPr/>
        </p:nvSpPr>
        <p:spPr>
          <a:xfrm>
            <a:off x="4316883" y="812054"/>
            <a:ext cx="6276537" cy="5470462"/>
          </a:xfrm>
          <a:prstGeom prst="rect">
            <a:avLst/>
          </a:prstGeom>
        </p:spPr>
        <p:txBody>
          <a:bodyPr vert="horz" lIns="0" tIns="45720" rIns="0" bIns="45720" rtlCol="0" anchor="ctr">
            <a:normAutofit/>
          </a:bodyPr>
          <a:lstStyle/>
          <a:p>
            <a:pPr lvl="0">
              <a:lnSpc>
                <a:spcPct val="150000"/>
              </a:lnSpc>
              <a:spcAft>
                <a:spcPts val="600"/>
              </a:spcAft>
              <a:buFont typeface="Calibri" panose="020F0502020204030204" pitchFamily="34" charset="0"/>
            </a:pPr>
            <a:r>
              <a:rPr lang="en-US" sz="3200" b="1" dirty="0">
                <a:solidFill>
                  <a:schemeClr val="bg1"/>
                </a:solidFill>
              </a:rPr>
              <a:t>PEOPLE BUY INTO A “</a:t>
            </a:r>
            <a:r>
              <a:rPr lang="en-US" sz="3600" b="1" i="1" dirty="0">
                <a:solidFill>
                  <a:schemeClr val="bg1"/>
                </a:solidFill>
              </a:rPr>
              <a:t>CULTURE </a:t>
            </a:r>
            <a:r>
              <a:rPr lang="en-US" sz="3200" b="1" dirty="0">
                <a:solidFill>
                  <a:schemeClr val="bg1"/>
                </a:solidFill>
              </a:rPr>
              <a:t>” THEY CAN IDENTIFY WITH, </a:t>
            </a:r>
          </a:p>
          <a:p>
            <a:pPr lvl="0">
              <a:lnSpc>
                <a:spcPct val="150000"/>
              </a:lnSpc>
              <a:spcAft>
                <a:spcPts val="600"/>
              </a:spcAft>
              <a:buFont typeface="Calibri" panose="020F0502020204030204" pitchFamily="34" charset="0"/>
            </a:pPr>
            <a:r>
              <a:rPr lang="en-US" sz="3200" b="1" dirty="0">
                <a:solidFill>
                  <a:schemeClr val="bg1"/>
                </a:solidFill>
              </a:rPr>
              <a:t>FEEL AN ATTACHMENT OR ASPIRE TO </a:t>
            </a:r>
          </a:p>
          <a:p>
            <a:pPr lvl="0">
              <a:spcAft>
                <a:spcPts val="600"/>
              </a:spcAft>
              <a:buFont typeface="Calibri" panose="020F0502020204030204" pitchFamily="34" charset="0"/>
            </a:pPr>
            <a:endParaRPr lang="en-US" b="1" dirty="0">
              <a:solidFill>
                <a:schemeClr val="tx1">
                  <a:lumMod val="75000"/>
                  <a:lumOff val="25000"/>
                </a:schemeClr>
              </a:solidFill>
            </a:endParaRPr>
          </a:p>
        </p:txBody>
      </p:sp>
    </p:spTree>
    <p:extLst>
      <p:ext uri="{BB962C8B-B14F-4D97-AF65-F5344CB8AC3E}">
        <p14:creationId xmlns:p14="http://schemas.microsoft.com/office/powerpoint/2010/main" val="39113779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7" name="Straight Connector 76">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910746"/>
            <a:ext cx="99669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3" name="Straight Connector 7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75" name="Rectangle 74">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descr="Building Rapport in Investigative Interviews">
            <a:extLst>
              <a:ext uri="{FF2B5EF4-FFF2-40B4-BE49-F238E27FC236}">
                <a16:creationId xmlns:a16="http://schemas.microsoft.com/office/drawing/2014/main" id="{46C6C096-8BA4-41CC-A9B6-01EA2BFAA7BE}"/>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12791"/>
          <a:stretch/>
        </p:blipFill>
        <p:spPr bwMode="auto">
          <a:xfrm>
            <a:off x="-3155"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6CB4AB42-6E58-44A5-9E56-5686E605AAD8}"/>
              </a:ext>
            </a:extLst>
          </p:cNvPr>
          <p:cNvSpPr txBox="1"/>
          <p:nvPr/>
        </p:nvSpPr>
        <p:spPr>
          <a:xfrm>
            <a:off x="1097280" y="286603"/>
            <a:ext cx="10058400" cy="1450757"/>
          </a:xfrm>
          <a:prstGeom prst="rect">
            <a:avLst/>
          </a:prstGeom>
        </p:spPr>
        <p:txBody>
          <a:bodyPr vert="horz" lIns="91440" tIns="45720" rIns="91440" bIns="45720" rtlCol="0" anchor="b">
            <a:normAutofit/>
          </a:bodyPr>
          <a:lstStyle/>
          <a:p>
            <a:pPr marR="0" lvl="0" fontAlgn="auto">
              <a:lnSpc>
                <a:spcPct val="90000"/>
              </a:lnSpc>
              <a:spcBef>
                <a:spcPct val="0"/>
              </a:spcBef>
              <a:spcAft>
                <a:spcPct val="35000"/>
              </a:spcAft>
              <a:buClrTx/>
              <a:buSzTx/>
              <a:tabLst/>
              <a:defRPr/>
            </a:pPr>
            <a:r>
              <a:rPr kumimoji="0" lang="en-US" sz="3600" b="1" i="0" u="none" strike="noStrike" cap="none" spc="600" normalizeH="0" noProof="0" dirty="0">
                <a:ln>
                  <a:noFill/>
                </a:ln>
                <a:solidFill>
                  <a:schemeClr val="bg1"/>
                </a:solidFill>
                <a:effectLst/>
                <a:uLnTx/>
                <a:uFillTx/>
                <a:latin typeface="Abadi" panose="020B0604020104020204" pitchFamily="34" charset="0"/>
                <a:ea typeface="+mj-ea"/>
                <a:cs typeface="+mj-cs"/>
              </a:rPr>
              <a:t>BUILDING RELATIONSHIPS  </a:t>
            </a:r>
          </a:p>
        </p:txBody>
      </p:sp>
      <p:sp>
        <p:nvSpPr>
          <p:cNvPr id="2" name="Rectangle 1">
            <a:extLst>
              <a:ext uri="{FF2B5EF4-FFF2-40B4-BE49-F238E27FC236}">
                <a16:creationId xmlns:a16="http://schemas.microsoft.com/office/drawing/2014/main" id="{88A8C694-067B-47FE-ACC0-6E8CD2CC7C64}"/>
              </a:ext>
            </a:extLst>
          </p:cNvPr>
          <p:cNvSpPr/>
          <p:nvPr/>
        </p:nvSpPr>
        <p:spPr>
          <a:xfrm>
            <a:off x="1343025" y="2065240"/>
            <a:ext cx="9812655" cy="4119212"/>
          </a:xfrm>
          <a:prstGeom prst="rect">
            <a:avLst/>
          </a:prstGeom>
        </p:spPr>
        <p:txBody>
          <a:bodyPr vert="horz" lIns="0" tIns="45720" rIns="0" bIns="45720" rtlCol="0">
            <a:normAutofit fontScale="92500" lnSpcReduction="10000"/>
          </a:bodyPr>
          <a:lstStyle/>
          <a:p>
            <a:pPr lvl="0">
              <a:lnSpc>
                <a:spcPct val="90000"/>
              </a:lnSpc>
              <a:spcAft>
                <a:spcPts val="600"/>
              </a:spcAft>
              <a:buFont typeface="Calibri" panose="020F0502020204030204" pitchFamily="34" charset="0"/>
              <a:buChar char="•"/>
            </a:pPr>
            <a:r>
              <a:rPr lang="en-US" sz="2200" b="1" dirty="0">
                <a:solidFill>
                  <a:schemeClr val="bg1"/>
                </a:solidFill>
                <a:latin typeface="Arial Nova Light" panose="020B0304020202020204" pitchFamily="34" charset="0"/>
              </a:rPr>
              <a:t> BUILDING RAPPORT </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Demonstrate gratitude</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Ask questions—things people don’t talk about</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Set expectations</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R Question &amp; DOS </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Be Authentic</a:t>
            </a:r>
          </a:p>
          <a:p>
            <a:pPr lvl="0">
              <a:lnSpc>
                <a:spcPct val="90000"/>
              </a:lnSpc>
              <a:spcAft>
                <a:spcPts val="600"/>
              </a:spcAft>
              <a:buFont typeface="Calibri" panose="020F0502020204030204" pitchFamily="34" charset="0"/>
              <a:buChar char="•"/>
            </a:pPr>
            <a:endParaRPr lang="en-US" sz="1300" dirty="0">
              <a:solidFill>
                <a:schemeClr val="bg1"/>
              </a:solidFill>
              <a:latin typeface="Arial Nova Light" panose="020B0304020202020204" pitchFamily="34" charset="0"/>
            </a:endParaRPr>
          </a:p>
          <a:p>
            <a:pPr lvl="0">
              <a:lnSpc>
                <a:spcPct val="90000"/>
              </a:lnSpc>
              <a:spcAft>
                <a:spcPts val="600"/>
              </a:spcAft>
              <a:buFont typeface="Calibri" panose="020F0502020204030204" pitchFamily="34" charset="0"/>
              <a:buChar char="•"/>
            </a:pPr>
            <a:r>
              <a:rPr lang="en-US" dirty="0">
                <a:solidFill>
                  <a:schemeClr val="bg1"/>
                </a:solidFill>
                <a:latin typeface="Arial Nova Light" panose="020B0304020202020204" pitchFamily="34" charset="0"/>
              </a:rPr>
              <a:t> </a:t>
            </a:r>
            <a:r>
              <a:rPr lang="en-US" sz="2200" b="1" dirty="0">
                <a:solidFill>
                  <a:schemeClr val="bg1"/>
                </a:solidFill>
                <a:latin typeface="Arial Nova Light" panose="020B0304020202020204" pitchFamily="34" charset="0"/>
              </a:rPr>
              <a:t>ESTABLISH EMOTIONAL CONNECTION</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To product</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To you</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Sincerity</a:t>
            </a:r>
          </a:p>
          <a:p>
            <a:pPr marL="742950" lvl="1" indent="-285750">
              <a:lnSpc>
                <a:spcPct val="90000"/>
              </a:lnSpc>
              <a:spcAft>
                <a:spcPts val="600"/>
              </a:spcAft>
              <a:buFont typeface="Wingdings" panose="05000000000000000000" pitchFamily="2" charset="2"/>
              <a:buChar char="ü"/>
            </a:pPr>
            <a:r>
              <a:rPr lang="en-US" sz="1700" dirty="0">
                <a:solidFill>
                  <a:schemeClr val="bg1"/>
                </a:solidFill>
                <a:latin typeface="Arial Nova Light" panose="020B0304020202020204" pitchFamily="34" charset="0"/>
              </a:rPr>
              <a:t>Empathy</a:t>
            </a:r>
          </a:p>
          <a:p>
            <a:pPr lvl="0">
              <a:lnSpc>
                <a:spcPct val="90000"/>
              </a:lnSpc>
              <a:spcAft>
                <a:spcPts val="600"/>
              </a:spcAft>
              <a:buFont typeface="Calibri" panose="020F0502020204030204" pitchFamily="34" charset="0"/>
              <a:buChar char="•"/>
            </a:pPr>
            <a:endParaRPr lang="en-US" sz="1300" dirty="0">
              <a:solidFill>
                <a:schemeClr val="bg1"/>
              </a:solidFill>
              <a:latin typeface="Arial Nova Light" panose="020B0304020202020204" pitchFamily="34" charset="0"/>
            </a:endParaRPr>
          </a:p>
          <a:p>
            <a:pPr lvl="0">
              <a:lnSpc>
                <a:spcPct val="90000"/>
              </a:lnSpc>
              <a:spcAft>
                <a:spcPts val="600"/>
              </a:spcAft>
              <a:buFont typeface="Calibri" panose="020F0502020204030204" pitchFamily="34" charset="0"/>
              <a:buChar char="•"/>
            </a:pPr>
            <a:r>
              <a:rPr lang="en-US" sz="2200" dirty="0">
                <a:solidFill>
                  <a:schemeClr val="bg1"/>
                </a:solidFill>
                <a:latin typeface="Arial Nova Light" panose="020B0304020202020204" pitchFamily="34" charset="0"/>
              </a:rPr>
              <a:t> </a:t>
            </a:r>
            <a:r>
              <a:rPr lang="en-US" sz="2200" b="1" dirty="0">
                <a:solidFill>
                  <a:schemeClr val="bg1"/>
                </a:solidFill>
                <a:latin typeface="Arial Nova Light" panose="020B0304020202020204" pitchFamily="34" charset="0"/>
              </a:rPr>
              <a:t>DEMONSTRATE VALUE</a:t>
            </a:r>
          </a:p>
        </p:txBody>
      </p:sp>
    </p:spTree>
    <p:extLst>
      <p:ext uri="{BB962C8B-B14F-4D97-AF65-F5344CB8AC3E}">
        <p14:creationId xmlns:p14="http://schemas.microsoft.com/office/powerpoint/2010/main" val="34763464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9" name="Rectangle 17">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9">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22650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21">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2">
            <a:extLst>
              <a:ext uri="{FF2B5EF4-FFF2-40B4-BE49-F238E27FC236}">
                <a16:creationId xmlns:a16="http://schemas.microsoft.com/office/drawing/2014/main" id="{BBDEE092-FB46-434F-B1D6-4ACFCD51134F}"/>
              </a:ext>
            </a:extLst>
          </p:cNvPr>
          <p:cNvSpPr txBox="1">
            <a:spLocks/>
          </p:cNvSpPr>
          <p:nvPr/>
        </p:nvSpPr>
        <p:spPr>
          <a:xfrm>
            <a:off x="721811" y="343652"/>
            <a:ext cx="10748376" cy="10148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r>
              <a:rPr lang="en-US" sz="3600" spc="600" dirty="0">
                <a:solidFill>
                  <a:schemeClr val="bg1"/>
                </a:solidFill>
                <a:latin typeface="Abadi" panose="020B0604020104020204" pitchFamily="34" charset="0"/>
              </a:rPr>
              <a:t>OUR PURPOSE</a:t>
            </a:r>
          </a:p>
        </p:txBody>
      </p:sp>
      <p:cxnSp>
        <p:nvCxnSpPr>
          <p:cNvPr id="32" name="Straight Connector 23">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6942" y="1466833"/>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8" descr="Logo&#10;&#10;Description automatically generated">
            <a:extLst>
              <a:ext uri="{FF2B5EF4-FFF2-40B4-BE49-F238E27FC236}">
                <a16:creationId xmlns:a16="http://schemas.microsoft.com/office/drawing/2014/main" id="{D69926F2-677A-7296-3574-47E3B531BA38}"/>
              </a:ext>
            </a:extLst>
          </p:cNvPr>
          <p:cNvPicPr>
            <a:picLocks noChangeAspect="1"/>
          </p:cNvPicPr>
          <p:nvPr/>
        </p:nvPicPr>
        <p:blipFill rotWithShape="1">
          <a:blip r:embed="rId3"/>
          <a:srcRect t="1964" b="2194"/>
          <a:stretch/>
        </p:blipFill>
        <p:spPr>
          <a:xfrm>
            <a:off x="521149" y="1297981"/>
            <a:ext cx="11149702" cy="4966310"/>
          </a:xfrm>
          <a:prstGeom prst="rect">
            <a:avLst/>
          </a:prstGeom>
          <a:noFill/>
          <a:ln>
            <a:noFill/>
          </a:ln>
        </p:spPr>
      </p:pic>
      <p:sp>
        <p:nvSpPr>
          <p:cNvPr id="26" name="Rectangle 25">
            <a:extLst>
              <a:ext uri="{FF2B5EF4-FFF2-40B4-BE49-F238E27FC236}">
                <a16:creationId xmlns:a16="http://schemas.microsoft.com/office/drawing/2014/main" id="{C29A556F-7A49-46B7-A1C2-C0280C895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195898E1-0AE6-C50B-E94C-AFD0F067E2E6}"/>
              </a:ext>
            </a:extLst>
          </p:cNvPr>
          <p:cNvSpPr txBox="1"/>
          <p:nvPr/>
        </p:nvSpPr>
        <p:spPr>
          <a:xfrm>
            <a:off x="619985" y="1959676"/>
            <a:ext cx="3637932" cy="3642920"/>
          </a:xfrm>
          <a:prstGeom prst="rect">
            <a:avLst/>
          </a:prstGeom>
          <a:noFill/>
        </p:spPr>
        <p:txBody>
          <a:bodyPr wrap="square" rtlCol="0">
            <a:spAutoFit/>
          </a:bodyPr>
          <a:lstStyle/>
          <a:p>
            <a:r>
              <a:rPr lang="en-CA" sz="2400" b="1" dirty="0">
                <a:solidFill>
                  <a:schemeClr val="bg1"/>
                </a:solidFill>
                <a:latin typeface="Goudy Old Style" panose="02020502050305020303" pitchFamily="18" charset="0"/>
              </a:rPr>
              <a:t>Our Mission</a:t>
            </a:r>
          </a:p>
          <a:p>
            <a:pPr>
              <a:lnSpc>
                <a:spcPct val="150000"/>
              </a:lnSpc>
            </a:pPr>
            <a:r>
              <a:rPr lang="en-CA" sz="2000" dirty="0">
                <a:solidFill>
                  <a:schemeClr val="bg1"/>
                </a:solidFill>
              </a:rPr>
              <a:t>To</a:t>
            </a:r>
            <a:r>
              <a:rPr lang="en-US" sz="2000" dirty="0">
                <a:solidFill>
                  <a:schemeClr val="bg1"/>
                </a:solidFill>
              </a:rPr>
              <a:t> provide independent, personalized advice, advocacy and choice with integrity and dedication to those who value the well-being and dignity of their family and success of their business.</a:t>
            </a:r>
            <a:endParaRPr lang="en-CA" sz="2000" dirty="0">
              <a:solidFill>
                <a:schemeClr val="bg1"/>
              </a:solidFill>
            </a:endParaRPr>
          </a:p>
        </p:txBody>
      </p:sp>
      <p:sp>
        <p:nvSpPr>
          <p:cNvPr id="11" name="TextBox 10">
            <a:extLst>
              <a:ext uri="{FF2B5EF4-FFF2-40B4-BE49-F238E27FC236}">
                <a16:creationId xmlns:a16="http://schemas.microsoft.com/office/drawing/2014/main" id="{9D3A2D10-0D2E-06B6-7390-807D1BABA1BF}"/>
              </a:ext>
            </a:extLst>
          </p:cNvPr>
          <p:cNvSpPr txBox="1"/>
          <p:nvPr/>
        </p:nvSpPr>
        <p:spPr>
          <a:xfrm>
            <a:off x="4408999" y="1963442"/>
            <a:ext cx="2950278" cy="2442592"/>
          </a:xfrm>
          <a:prstGeom prst="rect">
            <a:avLst/>
          </a:prstGeom>
          <a:noFill/>
        </p:spPr>
        <p:txBody>
          <a:bodyPr wrap="square" rtlCol="0">
            <a:spAutoFit/>
          </a:bodyPr>
          <a:lstStyle/>
          <a:p>
            <a:pPr>
              <a:lnSpc>
                <a:spcPct val="150000"/>
              </a:lnSpc>
            </a:pPr>
            <a:r>
              <a:rPr lang="en-US" sz="2400" dirty="0">
                <a:solidFill>
                  <a:schemeClr val="bg1"/>
                </a:solidFill>
                <a:latin typeface="Goudy Old Style" panose="02020502050305020303" pitchFamily="18" charset="0"/>
              </a:rPr>
              <a:t>Our Vision</a:t>
            </a:r>
          </a:p>
          <a:p>
            <a:pPr>
              <a:lnSpc>
                <a:spcPct val="150000"/>
              </a:lnSpc>
            </a:pPr>
            <a:r>
              <a:rPr lang="en-US" sz="2000" dirty="0">
                <a:solidFill>
                  <a:schemeClr val="bg1"/>
                </a:solidFill>
              </a:rPr>
              <a:t>Reith &amp; Associates is the dedicated intermediary for the people and property that matter most to you. </a:t>
            </a:r>
            <a:endParaRPr lang="en-CA" sz="2000" dirty="0">
              <a:solidFill>
                <a:schemeClr val="bg1"/>
              </a:solidFill>
            </a:endParaRPr>
          </a:p>
        </p:txBody>
      </p:sp>
      <p:sp>
        <p:nvSpPr>
          <p:cNvPr id="12" name="TextBox 11">
            <a:extLst>
              <a:ext uri="{FF2B5EF4-FFF2-40B4-BE49-F238E27FC236}">
                <a16:creationId xmlns:a16="http://schemas.microsoft.com/office/drawing/2014/main" id="{DC432EDC-4821-B0F9-A413-C082AC0C30E8}"/>
              </a:ext>
            </a:extLst>
          </p:cNvPr>
          <p:cNvSpPr txBox="1"/>
          <p:nvPr/>
        </p:nvSpPr>
        <p:spPr>
          <a:xfrm>
            <a:off x="7510360" y="1937159"/>
            <a:ext cx="4160491" cy="3827586"/>
          </a:xfrm>
          <a:prstGeom prst="rect">
            <a:avLst/>
          </a:prstGeom>
          <a:noFill/>
        </p:spPr>
        <p:txBody>
          <a:bodyPr wrap="square" rtlCol="0">
            <a:spAutoFit/>
          </a:bodyPr>
          <a:lstStyle/>
          <a:p>
            <a:pPr>
              <a:lnSpc>
                <a:spcPct val="150000"/>
              </a:lnSpc>
            </a:pPr>
            <a:r>
              <a:rPr lang="en-US" sz="2400" dirty="0">
                <a:solidFill>
                  <a:schemeClr val="bg1"/>
                </a:solidFill>
                <a:latin typeface="Goudy Old Style" panose="02020502050305020303" pitchFamily="18" charset="0"/>
              </a:rPr>
              <a:t>Our Values</a:t>
            </a:r>
          </a:p>
          <a:p>
            <a:pPr>
              <a:lnSpc>
                <a:spcPct val="150000"/>
              </a:lnSpc>
            </a:pPr>
            <a:r>
              <a:rPr lang="en-US" sz="2000" dirty="0">
                <a:solidFill>
                  <a:schemeClr val="bg1"/>
                </a:solidFill>
              </a:rPr>
              <a:t>We will promote a workplace that delivers excitement and challenge for everyone.</a:t>
            </a:r>
          </a:p>
          <a:p>
            <a:pPr>
              <a:lnSpc>
                <a:spcPct val="150000"/>
              </a:lnSpc>
            </a:pPr>
            <a:r>
              <a:rPr lang="en-US" sz="2000" dirty="0">
                <a:solidFill>
                  <a:schemeClr val="bg1"/>
                </a:solidFill>
              </a:rPr>
              <a:t>We will be accountable and work with integrity and a commitment to the highest ethical standard for our clients, our teammates and ourselves.</a:t>
            </a:r>
            <a:endParaRPr lang="en-CA" sz="2000" dirty="0">
              <a:solidFill>
                <a:schemeClr val="bg1"/>
              </a:solidFill>
            </a:endParaRPr>
          </a:p>
        </p:txBody>
      </p:sp>
    </p:spTree>
    <p:extLst>
      <p:ext uri="{BB962C8B-B14F-4D97-AF65-F5344CB8AC3E}">
        <p14:creationId xmlns:p14="http://schemas.microsoft.com/office/powerpoint/2010/main" val="26665879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4" name="Straight Connector 23">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6" name="Rectangle 25">
            <a:extLst>
              <a:ext uri="{FF2B5EF4-FFF2-40B4-BE49-F238E27FC236}">
                <a16:creationId xmlns:a16="http://schemas.microsoft.com/office/drawing/2014/main" id="{08CB54FC-0B2A-4107-9A70-958B90B765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6EB703-2333-44AC-96C2-EC6311B76547}"/>
              </a:ext>
            </a:extLst>
          </p:cNvPr>
          <p:cNvSpPr>
            <a:spLocks noGrp="1"/>
          </p:cNvSpPr>
          <p:nvPr>
            <p:ph type="title"/>
          </p:nvPr>
        </p:nvSpPr>
        <p:spPr>
          <a:xfrm>
            <a:off x="6411685" y="634946"/>
            <a:ext cx="5127171" cy="1450757"/>
          </a:xfrm>
        </p:spPr>
        <p:txBody>
          <a:bodyPr vert="horz" lIns="91440" tIns="45720" rIns="91440" bIns="45720" rtlCol="0" anchor="b">
            <a:normAutofit/>
          </a:bodyPr>
          <a:lstStyle/>
          <a:p>
            <a:r>
              <a:rPr lang="en-US" sz="3600" b="1" spc="600" dirty="0">
                <a:solidFill>
                  <a:schemeClr val="bg1"/>
                </a:solidFill>
                <a:latin typeface="Abadi" panose="020B0604020104020204" pitchFamily="34" charset="0"/>
              </a:rPr>
              <a:t>VALUE CREATION</a:t>
            </a:r>
          </a:p>
        </p:txBody>
      </p:sp>
      <p:pic>
        <p:nvPicPr>
          <p:cNvPr id="3" name="Picture 2">
            <a:extLst>
              <a:ext uri="{FF2B5EF4-FFF2-40B4-BE49-F238E27FC236}">
                <a16:creationId xmlns:a16="http://schemas.microsoft.com/office/drawing/2014/main" id="{37693A9C-ABD1-4EA8-925B-91BA372C040A}"/>
              </a:ext>
            </a:extLst>
          </p:cNvPr>
          <p:cNvPicPr>
            <a:picLocks noChangeAspect="1"/>
          </p:cNvPicPr>
          <p:nvPr/>
        </p:nvPicPr>
        <p:blipFill>
          <a:blip r:embed="rId3"/>
          <a:stretch>
            <a:fillRect/>
          </a:stretch>
        </p:blipFill>
        <p:spPr>
          <a:xfrm>
            <a:off x="643192" y="711306"/>
            <a:ext cx="5115347" cy="5115347"/>
          </a:xfrm>
          <a:prstGeom prst="rect">
            <a:avLst/>
          </a:prstGeom>
        </p:spPr>
      </p:pic>
      <p:cxnSp>
        <p:nvCxnSpPr>
          <p:cNvPr id="28" name="Straight Connector 27">
            <a:extLst>
              <a:ext uri="{FF2B5EF4-FFF2-40B4-BE49-F238E27FC236}">
                <a16:creationId xmlns:a16="http://schemas.microsoft.com/office/drawing/2014/main" id="{7855A9B5-1710-4B19-B0F1-CDFDD4ED5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14044" y="2246569"/>
            <a:ext cx="45720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770A97F0-E04A-48C3-9BB9-33A7A2EFACCB}"/>
              </a:ext>
            </a:extLst>
          </p:cNvPr>
          <p:cNvSpPr txBox="1"/>
          <p:nvPr/>
        </p:nvSpPr>
        <p:spPr>
          <a:xfrm>
            <a:off x="6411685" y="2585425"/>
            <a:ext cx="5494971" cy="2553184"/>
          </a:xfrm>
          <a:prstGeom prst="rect">
            <a:avLst/>
          </a:prstGeom>
        </p:spPr>
        <p:txBody>
          <a:bodyPr vert="horz" lIns="0" tIns="45720" rIns="0" bIns="45720" rtlCol="0">
            <a:normAutofit/>
          </a:bodyPr>
          <a:lstStyle/>
          <a:p>
            <a:pPr marL="457200" lvl="0" indent="-457200">
              <a:lnSpc>
                <a:spcPct val="150000"/>
              </a:lnSpc>
              <a:buFont typeface="Wingdings" panose="05000000000000000000" pitchFamily="2" charset="2"/>
              <a:buChar char="Ø"/>
            </a:pPr>
            <a:r>
              <a:rPr lang="en-US" sz="2800" dirty="0">
                <a:solidFill>
                  <a:schemeClr val="bg1"/>
                </a:solidFill>
                <a:effectLst/>
              </a:rPr>
              <a:t>Leadership – provide direction</a:t>
            </a:r>
          </a:p>
          <a:p>
            <a:pPr marL="457200" lvl="0" indent="-457200">
              <a:lnSpc>
                <a:spcPct val="150000"/>
              </a:lnSpc>
              <a:buFont typeface="Wingdings" panose="05000000000000000000" pitchFamily="2" charset="2"/>
              <a:buChar char="Ø"/>
            </a:pPr>
            <a:r>
              <a:rPr lang="en-US" sz="2800" dirty="0">
                <a:solidFill>
                  <a:schemeClr val="bg1"/>
                </a:solidFill>
                <a:effectLst/>
              </a:rPr>
              <a:t>Relationship – provide confidence</a:t>
            </a:r>
          </a:p>
          <a:p>
            <a:pPr marL="457200" lvl="0" indent="-457200">
              <a:lnSpc>
                <a:spcPct val="150000"/>
              </a:lnSpc>
              <a:spcAft>
                <a:spcPts val="800"/>
              </a:spcAft>
              <a:buFont typeface="Wingdings" panose="05000000000000000000" pitchFamily="2" charset="2"/>
              <a:buChar char="Ø"/>
            </a:pPr>
            <a:r>
              <a:rPr lang="en-US" sz="2800" dirty="0">
                <a:solidFill>
                  <a:schemeClr val="bg1"/>
                </a:solidFill>
                <a:effectLst/>
              </a:rPr>
              <a:t>Creativity – demonstrate capability</a:t>
            </a:r>
          </a:p>
        </p:txBody>
      </p:sp>
      <p:sp>
        <p:nvSpPr>
          <p:cNvPr id="30" name="Rectangle 29">
            <a:extLst>
              <a:ext uri="{FF2B5EF4-FFF2-40B4-BE49-F238E27FC236}">
                <a16:creationId xmlns:a16="http://schemas.microsoft.com/office/drawing/2014/main" id="{9AA76026-5689-4584-8D93-D71D739E61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42940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55" name="Straight Connector 5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57" name="Rectangle 56">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06EB703-2333-44AC-96C2-EC6311B76547}"/>
              </a:ext>
            </a:extLst>
          </p:cNvPr>
          <p:cNvSpPr>
            <a:spLocks noGrp="1"/>
          </p:cNvSpPr>
          <p:nvPr>
            <p:ph type="title"/>
          </p:nvPr>
        </p:nvSpPr>
        <p:spPr>
          <a:xfrm>
            <a:off x="522517" y="643466"/>
            <a:ext cx="3197804" cy="5470463"/>
          </a:xfrm>
        </p:spPr>
        <p:txBody>
          <a:bodyPr vert="horz" lIns="91440" tIns="45720" rIns="91440" bIns="45720" rtlCol="0" anchor="ctr">
            <a:normAutofit/>
          </a:bodyPr>
          <a:lstStyle/>
          <a:p>
            <a:pPr algn="r">
              <a:spcAft>
                <a:spcPts val="800"/>
              </a:spcAft>
            </a:pPr>
            <a:r>
              <a:rPr lang="en-US" sz="3600" b="1" spc="600" dirty="0">
                <a:solidFill>
                  <a:schemeClr val="bg1"/>
                </a:solidFill>
                <a:effectLst/>
                <a:latin typeface="Abadi" panose="020B0604020104020204" pitchFamily="34" charset="0"/>
              </a:rPr>
              <a:t>IDEAL OUTCOME</a:t>
            </a:r>
            <a:endParaRPr lang="en-US" sz="3600" spc="600" dirty="0">
              <a:solidFill>
                <a:schemeClr val="bg1"/>
              </a:solidFill>
              <a:effectLst/>
              <a:latin typeface="Abadi" panose="020B0604020104020204" pitchFamily="34" charset="0"/>
            </a:endParaRPr>
          </a:p>
        </p:txBody>
      </p:sp>
      <p:cxnSp>
        <p:nvCxnSpPr>
          <p:cNvPr id="59" name="Straight Connector 58">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0366348D-C606-4E5E-9545-B10BB9815479}"/>
              </a:ext>
            </a:extLst>
          </p:cNvPr>
          <p:cNvSpPr txBox="1"/>
          <p:nvPr/>
        </p:nvSpPr>
        <p:spPr>
          <a:xfrm>
            <a:off x="4363787" y="1283333"/>
            <a:ext cx="7201189" cy="4507867"/>
          </a:xfrm>
          <a:prstGeom prst="rect">
            <a:avLst/>
          </a:prstGeom>
        </p:spPr>
        <p:txBody>
          <a:bodyPr vert="horz" lIns="0" tIns="45720" rIns="0" bIns="45720" rtlCol="0" anchor="t">
            <a:normAutofit lnSpcReduction="10000"/>
          </a:bodyPr>
          <a:lstStyle/>
          <a:p>
            <a:pPr lvl="0">
              <a:lnSpc>
                <a:spcPct val="170000"/>
              </a:lnSpc>
              <a:spcAft>
                <a:spcPts val="600"/>
              </a:spcAft>
              <a:buFont typeface="Calibri" panose="020F0502020204030204" pitchFamily="34" charset="0"/>
            </a:pPr>
            <a:r>
              <a:rPr lang="en-US" sz="2400" b="1" spc="300" dirty="0">
                <a:solidFill>
                  <a:schemeClr val="bg1"/>
                </a:solidFill>
                <a:effectLst/>
                <a:latin typeface="Abadi Extra Light" panose="020B0204020104020204" pitchFamily="34" charset="0"/>
              </a:rPr>
              <a:t>A value </a:t>
            </a:r>
            <a:r>
              <a:rPr lang="en-US" sz="2400" b="1" spc="300" dirty="0">
                <a:solidFill>
                  <a:schemeClr val="bg1"/>
                </a:solidFill>
                <a:latin typeface="Abadi Extra Light" panose="020B0204020104020204" pitchFamily="34" charset="0"/>
              </a:rPr>
              <a:t>mo</a:t>
            </a:r>
            <a:r>
              <a:rPr lang="en-US" sz="2400" b="1" spc="300" dirty="0">
                <a:solidFill>
                  <a:schemeClr val="bg1"/>
                </a:solidFill>
                <a:effectLst/>
                <a:latin typeface="Abadi Extra Light" panose="020B0204020104020204" pitchFamily="34" charset="0"/>
              </a:rPr>
              <a:t>nopoly leads to </a:t>
            </a:r>
            <a:r>
              <a:rPr lang="en-US" sz="2400" b="1" spc="300" dirty="0">
                <a:solidFill>
                  <a:srgbClr val="00B0F0"/>
                </a:solidFill>
                <a:effectLst/>
                <a:latin typeface="Abadi Extra Light" panose="020B0204020104020204" pitchFamily="34" charset="0"/>
              </a:rPr>
              <a:t>a competition free zone </a:t>
            </a:r>
            <a:r>
              <a:rPr lang="en-US" sz="2400" b="1" dirty="0">
                <a:solidFill>
                  <a:schemeClr val="bg1"/>
                </a:solidFill>
                <a:latin typeface="Abadi Extra Light" panose="020B0204020104020204" pitchFamily="34" charset="0"/>
              </a:rPr>
              <a:t>that is granted by clients and becomes permanent through the continual strengthening and expansion of unique positive experiences.</a:t>
            </a:r>
          </a:p>
          <a:p>
            <a:pPr>
              <a:spcAft>
                <a:spcPts val="600"/>
              </a:spcAft>
              <a:buFont typeface="Calibri" panose="020F0502020204030204" pitchFamily="34" charset="0"/>
            </a:pPr>
            <a:r>
              <a:rPr lang="en-US" sz="2400" dirty="0">
                <a:solidFill>
                  <a:schemeClr val="bg1"/>
                </a:solidFill>
                <a:latin typeface="Abadi Extra Light" panose="020B0204020104020204" pitchFamily="34" charset="0"/>
              </a:rPr>
              <a:t>   	-</a:t>
            </a:r>
            <a:r>
              <a:rPr lang="en-US" sz="2400" i="1" dirty="0">
                <a:solidFill>
                  <a:schemeClr val="bg1"/>
                </a:solidFill>
                <a:latin typeface="Abadi Extra Light" panose="020B0204020104020204" pitchFamily="34" charset="0"/>
              </a:rPr>
              <a:t>Dan Sullivan, Strategic Coach</a:t>
            </a:r>
          </a:p>
          <a:p>
            <a:pPr marL="342900" indent="-342900">
              <a:spcAft>
                <a:spcPts val="600"/>
              </a:spcAft>
              <a:buFontTx/>
              <a:buChar char="-"/>
            </a:pPr>
            <a:endParaRPr lang="en-US" sz="2400" dirty="0">
              <a:solidFill>
                <a:schemeClr val="tx1">
                  <a:lumMod val="75000"/>
                  <a:lumOff val="25000"/>
                </a:schemeClr>
              </a:solidFill>
              <a:latin typeface="Arial Nova Light" panose="020B0304020202020204" pitchFamily="34" charset="0"/>
            </a:endParaRPr>
          </a:p>
          <a:p>
            <a:pPr>
              <a:spcAft>
                <a:spcPts val="600"/>
              </a:spcAft>
            </a:pPr>
            <a:endParaRPr lang="en-US" sz="2400" dirty="0">
              <a:solidFill>
                <a:schemeClr val="tx1">
                  <a:lumMod val="75000"/>
                  <a:lumOff val="25000"/>
                </a:schemeClr>
              </a:solidFill>
              <a:latin typeface="Arial Nova Light" panose="020B0304020202020204" pitchFamily="34" charset="0"/>
            </a:endParaRPr>
          </a:p>
          <a:p>
            <a:pPr lvl="1">
              <a:spcAft>
                <a:spcPts val="600"/>
              </a:spcAft>
            </a:pPr>
            <a:r>
              <a:rPr lang="en-US" sz="2400" b="1" dirty="0">
                <a:solidFill>
                  <a:schemeClr val="bg1"/>
                </a:solidFill>
                <a:latin typeface="Abadi Extra Light" panose="020B0204020104020204" pitchFamily="34" charset="0"/>
              </a:rPr>
              <a:t>Do you believe you have succeeded in a competition</a:t>
            </a:r>
          </a:p>
          <a:p>
            <a:pPr lvl="1">
              <a:spcAft>
                <a:spcPts val="600"/>
              </a:spcAft>
            </a:pPr>
            <a:r>
              <a:rPr lang="en-US" sz="2400" b="1" dirty="0">
                <a:solidFill>
                  <a:schemeClr val="bg1"/>
                </a:solidFill>
                <a:latin typeface="Abadi Extra Light" panose="020B0204020104020204" pitchFamily="34" charset="0"/>
              </a:rPr>
              <a:t>free-zone with your clients?      </a:t>
            </a:r>
            <a:r>
              <a:rPr lang="en-US" sz="2400" b="1" i="1" dirty="0">
                <a:solidFill>
                  <a:schemeClr val="bg2">
                    <a:lumMod val="90000"/>
                  </a:schemeClr>
                </a:solidFill>
                <a:latin typeface="Abadi Extra Light" panose="020B0204020104020204" pitchFamily="34" charset="0"/>
              </a:rPr>
              <a:t>Yes  or  No</a:t>
            </a:r>
          </a:p>
        </p:txBody>
      </p:sp>
    </p:spTree>
    <p:extLst>
      <p:ext uri="{BB962C8B-B14F-4D97-AF65-F5344CB8AC3E}">
        <p14:creationId xmlns:p14="http://schemas.microsoft.com/office/powerpoint/2010/main" val="8846307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5" name="Rectangle 64">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7" name="Straight Connector 66">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910746"/>
            <a:ext cx="99669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69" name="Rectangle 68">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Sphere of mesh and nodes">
            <a:extLst>
              <a:ext uri="{FF2B5EF4-FFF2-40B4-BE49-F238E27FC236}">
                <a16:creationId xmlns:a16="http://schemas.microsoft.com/office/drawing/2014/main" id="{1154EC48-940E-461A-AB91-57E910E15F14}"/>
              </a:ext>
            </a:extLst>
          </p:cNvPr>
          <p:cNvPicPr>
            <a:picLocks noChangeAspect="1"/>
          </p:cNvPicPr>
          <p:nvPr/>
        </p:nvPicPr>
        <p:blipFill rotWithShape="1">
          <a:blip r:embed="rId3">
            <a:alphaModFix amt="35000"/>
          </a:blip>
          <a:srcRect t="1430" b="23570"/>
          <a:stretch/>
        </p:blipFill>
        <p:spPr>
          <a:xfrm>
            <a:off x="20" y="10"/>
            <a:ext cx="12191980" cy="6857990"/>
          </a:xfrm>
          <a:prstGeom prst="rect">
            <a:avLst/>
          </a:prstGeom>
        </p:spPr>
      </p:pic>
      <p:sp>
        <p:nvSpPr>
          <p:cNvPr id="13" name="TextBox 12">
            <a:extLst>
              <a:ext uri="{FF2B5EF4-FFF2-40B4-BE49-F238E27FC236}">
                <a16:creationId xmlns:a16="http://schemas.microsoft.com/office/drawing/2014/main" id="{C1453FD5-7299-4B8A-8AB7-EDFA794B6849}"/>
              </a:ext>
            </a:extLst>
          </p:cNvPr>
          <p:cNvSpPr txBox="1"/>
          <p:nvPr/>
        </p:nvSpPr>
        <p:spPr>
          <a:xfrm>
            <a:off x="1147812" y="439940"/>
            <a:ext cx="10058400" cy="1450757"/>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600" b="1" spc="600" dirty="0">
                <a:solidFill>
                  <a:schemeClr val="bg1"/>
                </a:solidFill>
                <a:latin typeface="Abadi" panose="020B0604020104020204" pitchFamily="34" charset="0"/>
                <a:ea typeface="+mj-ea"/>
                <a:cs typeface="+mj-cs"/>
              </a:rPr>
              <a:t>VALUE CREATION</a:t>
            </a:r>
          </a:p>
          <a:p>
            <a:pPr>
              <a:lnSpc>
                <a:spcPct val="90000"/>
              </a:lnSpc>
              <a:spcBef>
                <a:spcPct val="0"/>
              </a:spcBef>
              <a:spcAft>
                <a:spcPts val="600"/>
              </a:spcAft>
            </a:pPr>
            <a:r>
              <a:rPr lang="en-US" sz="3600" spc="600" dirty="0">
                <a:solidFill>
                  <a:schemeClr val="bg1"/>
                </a:solidFill>
                <a:ea typeface="+mj-ea"/>
                <a:cs typeface="+mj-cs"/>
              </a:rPr>
              <a:t>BREAKOUT </a:t>
            </a:r>
          </a:p>
        </p:txBody>
      </p:sp>
      <p:sp>
        <p:nvSpPr>
          <p:cNvPr id="12" name="TextBox 11">
            <a:extLst>
              <a:ext uri="{FF2B5EF4-FFF2-40B4-BE49-F238E27FC236}">
                <a16:creationId xmlns:a16="http://schemas.microsoft.com/office/drawing/2014/main" id="{793E7F3F-B0BA-4EC7-BAEF-55E78D8C455F}"/>
              </a:ext>
            </a:extLst>
          </p:cNvPr>
          <p:cNvSpPr txBox="1"/>
          <p:nvPr/>
        </p:nvSpPr>
        <p:spPr>
          <a:xfrm>
            <a:off x="1147812" y="2466523"/>
            <a:ext cx="10058400" cy="2883690"/>
          </a:xfrm>
          <a:prstGeom prst="rect">
            <a:avLst/>
          </a:prstGeom>
        </p:spPr>
        <p:txBody>
          <a:bodyPr vert="horz" lIns="0" tIns="45720" rIns="0" bIns="45720" rtlCol="0">
            <a:normAutofit/>
          </a:bodyPr>
          <a:lstStyle/>
          <a:p>
            <a:pPr marL="342900" indent="-342900">
              <a:spcAft>
                <a:spcPts val="600"/>
              </a:spcAft>
              <a:buFont typeface="Calibri" panose="020F0502020204030204" pitchFamily="34" charset="0"/>
              <a:buAutoNum type="arabicPeriod"/>
            </a:pPr>
            <a:r>
              <a:rPr lang="en-US" sz="2800" dirty="0">
                <a:solidFill>
                  <a:schemeClr val="bg1"/>
                </a:solidFill>
              </a:rPr>
              <a:t>Where have you, as a customer, granted a value creation monopoly to others and why? </a:t>
            </a:r>
          </a:p>
          <a:p>
            <a:pPr marL="342900" indent="-342900">
              <a:spcAft>
                <a:spcPts val="600"/>
              </a:spcAft>
              <a:buFont typeface="Calibri" panose="020F0502020204030204" pitchFamily="34" charset="0"/>
              <a:buAutoNum type="arabicPeriod"/>
            </a:pPr>
            <a:endParaRPr lang="en-US" sz="2800" dirty="0">
              <a:solidFill>
                <a:schemeClr val="bg1"/>
              </a:solidFill>
            </a:endParaRPr>
          </a:p>
          <a:p>
            <a:pPr marL="342900" lvl="0" indent="-342900">
              <a:spcAft>
                <a:spcPts val="600"/>
              </a:spcAft>
              <a:buFont typeface="Calibri" panose="020F0502020204030204" pitchFamily="34" charset="0"/>
              <a:buAutoNum type="arabicPeriod"/>
            </a:pPr>
            <a:r>
              <a:rPr lang="en-US" sz="2800" dirty="0">
                <a:solidFill>
                  <a:schemeClr val="bg1"/>
                </a:solidFill>
              </a:rPr>
              <a:t>What current resources in Reith &amp; Associates can you leverage to create greater value for customers?</a:t>
            </a:r>
          </a:p>
        </p:txBody>
      </p:sp>
    </p:spTree>
    <p:extLst>
      <p:ext uri="{BB962C8B-B14F-4D97-AF65-F5344CB8AC3E}">
        <p14:creationId xmlns:p14="http://schemas.microsoft.com/office/powerpoint/2010/main" val="2880545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35">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5" name="Straight Connector 37">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46" name="Rectangle 39">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5172074" y="286603"/>
            <a:ext cx="6654166" cy="1450757"/>
          </a:xfrm>
        </p:spPr>
        <p:txBody>
          <a:bodyPr vert="horz" lIns="91440" tIns="45720" rIns="91440" bIns="45720" rtlCol="0" anchor="b">
            <a:normAutofit/>
          </a:bodyPr>
          <a:lstStyle/>
          <a:p>
            <a:pPr>
              <a:spcAft>
                <a:spcPts val="800"/>
              </a:spcAft>
            </a:pPr>
            <a:r>
              <a:rPr lang="en-US" sz="3600" spc="300" dirty="0">
                <a:solidFill>
                  <a:schemeClr val="bg1"/>
                </a:solidFill>
                <a:effectLst/>
                <a:latin typeface="Abadi" panose="020B0604020104020204" pitchFamily="34" charset="0"/>
              </a:rPr>
              <a:t>MOVING FROM “PRODUCT” TO “CULTURE”</a:t>
            </a:r>
            <a:endParaRPr lang="en-US" sz="3600" spc="300" dirty="0">
              <a:solidFill>
                <a:schemeClr val="bg1"/>
              </a:solidFill>
              <a:latin typeface="Abadi" panose="020B0604020104020204" pitchFamily="34" charset="0"/>
            </a:endParaRPr>
          </a:p>
        </p:txBody>
      </p:sp>
      <p:pic>
        <p:nvPicPr>
          <p:cNvPr id="47" name="Picture 31" descr="Arrows pointing towards light">
            <a:extLst>
              <a:ext uri="{FF2B5EF4-FFF2-40B4-BE49-F238E27FC236}">
                <a16:creationId xmlns:a16="http://schemas.microsoft.com/office/drawing/2014/main" id="{14FD736F-A660-402D-A1A6-5B65DB1696C6}"/>
              </a:ext>
            </a:extLst>
          </p:cNvPr>
          <p:cNvPicPr>
            <a:picLocks noChangeAspect="1"/>
          </p:cNvPicPr>
          <p:nvPr/>
        </p:nvPicPr>
        <p:blipFill rotWithShape="1">
          <a:blip r:embed="rId3"/>
          <a:srcRect l="7847" r="47574" b="-1"/>
          <a:stretch/>
        </p:blipFill>
        <p:spPr>
          <a:xfrm>
            <a:off x="20" y="0"/>
            <a:ext cx="4474444" cy="6858000"/>
          </a:xfrm>
          <a:prstGeom prst="rect">
            <a:avLst/>
          </a:prstGeom>
        </p:spPr>
      </p:pic>
      <p:cxnSp>
        <p:nvCxnSpPr>
          <p:cNvPr id="48" name="Straight Connector 41">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02075D7-70FD-47B3-A485-46DAC7F687FB}"/>
              </a:ext>
            </a:extLst>
          </p:cNvPr>
          <p:cNvSpPr txBox="1"/>
          <p:nvPr/>
        </p:nvSpPr>
        <p:spPr>
          <a:xfrm>
            <a:off x="5242903" y="3341502"/>
            <a:ext cx="5983606" cy="1949449"/>
          </a:xfrm>
          <a:prstGeom prst="rect">
            <a:avLst/>
          </a:prstGeom>
        </p:spPr>
        <p:txBody>
          <a:bodyPr vert="horz" lIns="0" tIns="45720" rIns="0" bIns="45720" numCol="1" rtlCol="0">
            <a:normAutofit lnSpcReduction="10000"/>
          </a:bodyPr>
          <a:lstStyle/>
          <a:p>
            <a:pPr marL="539750" lvl="1" indent="-452438">
              <a:spcAft>
                <a:spcPts val="800"/>
              </a:spcAft>
              <a:buFont typeface="Calibri" panose="020F0502020204030204" pitchFamily="34" charset="0"/>
              <a:tabLst>
                <a:tab pos="87313" algn="l"/>
              </a:tabLst>
            </a:pPr>
            <a:r>
              <a:rPr lang="en-US" sz="2000" i="1" u="sng" dirty="0">
                <a:solidFill>
                  <a:schemeClr val="bg1"/>
                </a:solidFill>
              </a:rPr>
              <a:t>We need</a:t>
            </a:r>
            <a:r>
              <a:rPr lang="en-US" sz="2000" i="1" u="sng" dirty="0">
                <a:solidFill>
                  <a:schemeClr val="bg1"/>
                </a:solidFill>
                <a:effectLst/>
              </a:rPr>
              <a:t> to understand: </a:t>
            </a:r>
          </a:p>
          <a:p>
            <a:pPr marL="809625" lvl="2" indent="-269875">
              <a:spcAft>
                <a:spcPts val="800"/>
              </a:spcAft>
              <a:buFont typeface="Calibri" panose="020F0502020204030204" pitchFamily="34" charset="0"/>
              <a:buChar char="•"/>
              <a:tabLst>
                <a:tab pos="539750" algn="l"/>
              </a:tabLst>
            </a:pPr>
            <a:r>
              <a:rPr lang="en-US" sz="2000" i="1" dirty="0">
                <a:solidFill>
                  <a:schemeClr val="bg1"/>
                </a:solidFill>
                <a:effectLst/>
              </a:rPr>
              <a:t>What scares them? </a:t>
            </a:r>
          </a:p>
          <a:p>
            <a:pPr marL="809625" lvl="2" indent="-269875">
              <a:spcAft>
                <a:spcPts val="800"/>
              </a:spcAft>
              <a:buFont typeface="Calibri" panose="020F0502020204030204" pitchFamily="34" charset="0"/>
              <a:buChar char="•"/>
              <a:tabLst>
                <a:tab pos="539750" algn="l"/>
              </a:tabLst>
            </a:pPr>
            <a:r>
              <a:rPr lang="en-US" sz="2000" i="1" dirty="0">
                <a:solidFill>
                  <a:schemeClr val="bg1"/>
                </a:solidFill>
                <a:effectLst/>
              </a:rPr>
              <a:t>What excites them? </a:t>
            </a:r>
          </a:p>
          <a:p>
            <a:pPr marL="809625" lvl="2" indent="-269875">
              <a:spcAft>
                <a:spcPts val="800"/>
              </a:spcAft>
              <a:buFont typeface="Calibri" panose="020F0502020204030204" pitchFamily="34" charset="0"/>
              <a:buChar char="•"/>
              <a:tabLst>
                <a:tab pos="539750" algn="l"/>
              </a:tabLst>
            </a:pPr>
            <a:r>
              <a:rPr lang="en-US" sz="2000" i="1" dirty="0">
                <a:solidFill>
                  <a:schemeClr val="bg1"/>
                </a:solidFill>
                <a:effectLst/>
              </a:rPr>
              <a:t>What gives them confidence/ comfort?</a:t>
            </a:r>
          </a:p>
          <a:p>
            <a:pPr marL="809625" lvl="2" indent="-269875">
              <a:spcAft>
                <a:spcPts val="800"/>
              </a:spcAft>
              <a:buFont typeface="Calibri" panose="020F0502020204030204" pitchFamily="34" charset="0"/>
              <a:buChar char="•"/>
              <a:tabLst>
                <a:tab pos="539750" algn="l"/>
              </a:tabLst>
            </a:pPr>
            <a:r>
              <a:rPr lang="en-US" sz="2000" i="1" dirty="0">
                <a:solidFill>
                  <a:schemeClr val="bg1"/>
                </a:solidFill>
                <a:effectLst/>
              </a:rPr>
              <a:t>Reduce complexity -- Bring simplicity </a:t>
            </a:r>
            <a:endParaRPr lang="en-US" b="1" i="1" spc="600" dirty="0">
              <a:solidFill>
                <a:schemeClr val="bg1"/>
              </a:solidFill>
              <a:effectLst/>
            </a:endParaRPr>
          </a:p>
        </p:txBody>
      </p:sp>
      <p:sp>
        <p:nvSpPr>
          <p:cNvPr id="5" name="TextBox 4">
            <a:extLst>
              <a:ext uri="{FF2B5EF4-FFF2-40B4-BE49-F238E27FC236}">
                <a16:creationId xmlns:a16="http://schemas.microsoft.com/office/drawing/2014/main" id="{10706974-EC76-478D-B8C6-27CA6D4664C4}"/>
              </a:ext>
            </a:extLst>
          </p:cNvPr>
          <p:cNvSpPr txBox="1"/>
          <p:nvPr/>
        </p:nvSpPr>
        <p:spPr>
          <a:xfrm>
            <a:off x="5172074" y="1995230"/>
            <a:ext cx="6486527" cy="1107996"/>
          </a:xfrm>
          <a:prstGeom prst="rect">
            <a:avLst/>
          </a:prstGeom>
          <a:noFill/>
        </p:spPr>
        <p:txBody>
          <a:bodyPr wrap="square" rtlCol="0">
            <a:spAutoFit/>
          </a:bodyPr>
          <a:lstStyle/>
          <a:p>
            <a:r>
              <a:rPr lang="en-US" sz="2200" dirty="0">
                <a:solidFill>
                  <a:schemeClr val="bg1"/>
                </a:solidFill>
                <a:effectLst/>
                <a:latin typeface="Arial Nova Light" panose="020B0304020202020204" pitchFamily="34" charset="0"/>
                <a:ea typeface="Calibri" panose="020F0502020204030204" pitchFamily="34" charset="0"/>
                <a:cs typeface="Calibri" panose="020F0502020204030204" pitchFamily="34" charset="0"/>
              </a:rPr>
              <a:t>Begins when we set aside the product and focus on the </a:t>
            </a:r>
            <a:r>
              <a:rPr lang="en-US" sz="2200" b="1" u="sng" spc="300" dirty="0">
                <a:solidFill>
                  <a:schemeClr val="bg1"/>
                </a:solidFill>
                <a:effectLst/>
                <a:latin typeface="Abadi" panose="020B0604020104020204" pitchFamily="34" charset="0"/>
                <a:ea typeface="Calibri" panose="020F0502020204030204" pitchFamily="34" charset="0"/>
                <a:cs typeface="Calibri" panose="020F0502020204030204" pitchFamily="34" charset="0"/>
              </a:rPr>
              <a:t>D</a:t>
            </a:r>
            <a:r>
              <a:rPr lang="en-US" sz="2200" b="1" spc="300" dirty="0">
                <a:solidFill>
                  <a:schemeClr val="bg1"/>
                </a:solidFill>
                <a:effectLst/>
                <a:latin typeface="Abadi" panose="020B0604020104020204" pitchFamily="34" charset="0"/>
                <a:ea typeface="Calibri" panose="020F0502020204030204" pitchFamily="34" charset="0"/>
                <a:cs typeface="Calibri" panose="020F0502020204030204" pitchFamily="34" charset="0"/>
              </a:rPr>
              <a:t>angers, </a:t>
            </a:r>
            <a:r>
              <a:rPr lang="en-US" sz="2200" b="1" u="sng" spc="300" dirty="0">
                <a:solidFill>
                  <a:schemeClr val="bg1"/>
                </a:solidFill>
                <a:latin typeface="Abadi" panose="020B0604020104020204" pitchFamily="34" charset="0"/>
                <a:cs typeface="Calibri" panose="020F0502020204030204" pitchFamily="34" charset="0"/>
              </a:rPr>
              <a:t>O</a:t>
            </a:r>
            <a:r>
              <a:rPr lang="en-US" sz="2200" b="1" spc="300" dirty="0">
                <a:solidFill>
                  <a:schemeClr val="bg1"/>
                </a:solidFill>
                <a:effectLst/>
                <a:latin typeface="Abadi" panose="020B0604020104020204" pitchFamily="34" charset="0"/>
                <a:ea typeface="Calibri" panose="020F0502020204030204" pitchFamily="34" charset="0"/>
                <a:cs typeface="Calibri" panose="020F0502020204030204" pitchFamily="34" charset="0"/>
              </a:rPr>
              <a:t>pportunities &amp; </a:t>
            </a:r>
            <a:r>
              <a:rPr lang="en-US" sz="2200" b="1" u="sng" spc="300" dirty="0">
                <a:solidFill>
                  <a:schemeClr val="bg1"/>
                </a:solidFill>
                <a:latin typeface="Abadi" panose="020B0604020104020204" pitchFamily="34" charset="0"/>
                <a:cs typeface="Calibri" panose="020F0502020204030204" pitchFamily="34" charset="0"/>
              </a:rPr>
              <a:t>S</a:t>
            </a:r>
            <a:r>
              <a:rPr lang="en-US" sz="2200" b="1" spc="300" dirty="0">
                <a:solidFill>
                  <a:schemeClr val="bg1"/>
                </a:solidFill>
                <a:effectLst/>
                <a:latin typeface="Abadi" panose="020B0604020104020204" pitchFamily="34" charset="0"/>
                <a:ea typeface="Calibri" panose="020F0502020204030204" pitchFamily="34" charset="0"/>
                <a:cs typeface="Calibri" panose="020F0502020204030204" pitchFamily="34" charset="0"/>
              </a:rPr>
              <a:t>trengths</a:t>
            </a:r>
            <a:endParaRPr lang="en-US" sz="2200" b="1" spc="300" dirty="0">
              <a:solidFill>
                <a:schemeClr val="bg1"/>
              </a:solidFill>
              <a:latin typeface="Abadi" panose="020B0604020104020204" pitchFamily="34" charset="0"/>
              <a:ea typeface="Calibri" panose="020F0502020204030204" pitchFamily="34" charset="0"/>
              <a:cs typeface="Calibri" panose="020F0502020204030204" pitchFamily="34" charset="0"/>
            </a:endParaRPr>
          </a:p>
          <a:p>
            <a:r>
              <a:rPr lang="en-US" sz="2200" dirty="0">
                <a:solidFill>
                  <a:schemeClr val="bg1"/>
                </a:solidFill>
                <a:effectLst/>
                <a:latin typeface="Arial Nova Light" panose="020B0304020202020204" pitchFamily="34" charset="0"/>
                <a:ea typeface="Calibri" panose="020F0502020204030204" pitchFamily="34" charset="0"/>
                <a:cs typeface="Calibri" panose="020F0502020204030204" pitchFamily="34" charset="0"/>
              </a:rPr>
              <a:t>of the customer.</a:t>
            </a:r>
          </a:p>
        </p:txBody>
      </p:sp>
      <p:sp>
        <p:nvSpPr>
          <p:cNvPr id="6" name="TextBox 5">
            <a:extLst>
              <a:ext uri="{FF2B5EF4-FFF2-40B4-BE49-F238E27FC236}">
                <a16:creationId xmlns:a16="http://schemas.microsoft.com/office/drawing/2014/main" id="{B31566BE-B71D-4383-9F77-AAA48F8B1EAB}"/>
              </a:ext>
            </a:extLst>
          </p:cNvPr>
          <p:cNvSpPr txBox="1"/>
          <p:nvPr/>
        </p:nvSpPr>
        <p:spPr>
          <a:xfrm>
            <a:off x="4528868" y="5552599"/>
            <a:ext cx="7608727" cy="759182"/>
          </a:xfrm>
          <a:prstGeom prst="rect">
            <a:avLst/>
          </a:prstGeom>
          <a:noFill/>
        </p:spPr>
        <p:txBody>
          <a:bodyPr wrap="square" numCol="1" rtlCol="0" anchor="ctr">
            <a:spAutoFit/>
          </a:bodyPr>
          <a:lstStyle/>
          <a:p>
            <a:pPr marL="269875">
              <a:spcAft>
                <a:spcPts val="400"/>
              </a:spcAft>
              <a:tabLst>
                <a:tab pos="357188" algn="l"/>
              </a:tabLst>
            </a:pPr>
            <a:r>
              <a:rPr lang="en-US" sz="2000" b="1" spc="600" dirty="0">
                <a:solidFill>
                  <a:schemeClr val="bg1"/>
                </a:solidFill>
                <a:effectLst/>
                <a:latin typeface="Arial Nova Light" panose="020B0304020202020204" pitchFamily="34" charset="0"/>
                <a:ea typeface="Calibri" panose="020F0502020204030204" pitchFamily="34" charset="0"/>
                <a:cs typeface="Calibri" panose="020F0502020204030204" pitchFamily="34" charset="0"/>
              </a:rPr>
              <a:t>BREAKOUT</a:t>
            </a:r>
          </a:p>
          <a:p>
            <a:pPr marL="269875">
              <a:spcAft>
                <a:spcPts val="400"/>
              </a:spcAft>
              <a:tabLst>
                <a:tab pos="357188" algn="l"/>
              </a:tabLst>
            </a:pPr>
            <a:r>
              <a:rPr lang="en-US" sz="2000" dirty="0">
                <a:solidFill>
                  <a:schemeClr val="bg1"/>
                </a:solidFill>
                <a:effectLst/>
                <a:latin typeface="Arial Nova Light" panose="020B0304020202020204" pitchFamily="34" charset="0"/>
                <a:ea typeface="Calibri" panose="020F0502020204030204" pitchFamily="34" charset="0"/>
                <a:cs typeface="Calibri" panose="020F0502020204030204" pitchFamily="34" charset="0"/>
              </a:rPr>
              <a:t>How can we move our clients’ attention from Product to Culture?</a:t>
            </a:r>
            <a:endParaRPr lang="en-CA" sz="2000" dirty="0">
              <a:solidFill>
                <a:schemeClr val="bg1"/>
              </a:solidFill>
              <a:latin typeface="Arial Nova Light" panose="020B0304020202020204" pitchFamily="34" charset="0"/>
            </a:endParaRPr>
          </a:p>
        </p:txBody>
      </p:sp>
    </p:spTree>
    <p:extLst>
      <p:ext uri="{BB962C8B-B14F-4D97-AF65-F5344CB8AC3E}">
        <p14:creationId xmlns:p14="http://schemas.microsoft.com/office/powerpoint/2010/main" val="20642683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ectangle 111">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14" name="Straight Connector 113">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16" name="Rectangle 115">
            <a:extLst>
              <a:ext uri="{FF2B5EF4-FFF2-40B4-BE49-F238E27FC236}">
                <a16:creationId xmlns:a16="http://schemas.microsoft.com/office/drawing/2014/main" id="{F64BBAA4-C62B-4146-B49F-FE4CC4655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340468" y="595796"/>
            <a:ext cx="3970393" cy="1674180"/>
          </a:xfrm>
        </p:spPr>
        <p:txBody>
          <a:bodyPr vert="horz" lIns="91440" tIns="45720" rIns="91440" bIns="45720" rtlCol="0" anchor="b">
            <a:normAutofit/>
          </a:bodyPr>
          <a:lstStyle/>
          <a:p>
            <a:pPr algn="ctr">
              <a:spcAft>
                <a:spcPts val="800"/>
              </a:spcAft>
            </a:pPr>
            <a:r>
              <a:rPr kumimoji="0" lang="en-US" sz="3600" b="0" u="none" strike="noStrike" cap="none" spc="600" normalizeH="0" noProof="0" dirty="0">
                <a:ln>
                  <a:noFill/>
                </a:ln>
                <a:solidFill>
                  <a:schemeClr val="bg1"/>
                </a:solidFill>
                <a:effectLst/>
                <a:uLnTx/>
                <a:uFillTx/>
                <a:latin typeface="Abadi" panose="020B0604020104020204" pitchFamily="34" charset="0"/>
                <a:cs typeface="Calibri" panose="020F0502020204030204" pitchFamily="34" charset="0"/>
              </a:rPr>
              <a:t>The </a:t>
            </a:r>
            <a:r>
              <a:rPr lang="en-US" sz="3600" i="1" spc="600" dirty="0">
                <a:solidFill>
                  <a:schemeClr val="bg1"/>
                </a:solidFill>
                <a:latin typeface="Abadi" panose="020B0604020104020204" pitchFamily="34" charset="0"/>
                <a:cs typeface="Calibri" panose="020F0502020204030204" pitchFamily="34" charset="0"/>
              </a:rPr>
              <a:t>E</a:t>
            </a:r>
            <a:r>
              <a:rPr kumimoji="0" lang="en-US" sz="3600" b="1" i="1" u="none" strike="noStrike" cap="none" spc="600" normalizeH="0" noProof="0" dirty="0" err="1">
                <a:ln>
                  <a:noFill/>
                </a:ln>
                <a:solidFill>
                  <a:schemeClr val="bg1"/>
                </a:solidFill>
                <a:effectLst/>
                <a:uLnTx/>
                <a:uFillTx/>
                <a:latin typeface="Abadi" panose="020B0604020104020204" pitchFamily="34" charset="0"/>
                <a:cs typeface="Calibri" panose="020F0502020204030204" pitchFamily="34" charset="0"/>
              </a:rPr>
              <a:t>xceptional</a:t>
            </a:r>
            <a:r>
              <a:rPr kumimoji="0" lang="en-US" sz="3600" b="1" i="1" u="none" strike="noStrike" cap="none" spc="600" normalizeH="0" noProof="0" dirty="0">
                <a:ln>
                  <a:noFill/>
                </a:ln>
                <a:solidFill>
                  <a:schemeClr val="bg1"/>
                </a:solidFill>
                <a:effectLst/>
                <a:uLnTx/>
                <a:uFillTx/>
                <a:latin typeface="Abadi" panose="020B0604020104020204" pitchFamily="34" charset="0"/>
                <a:cs typeface="Calibri" panose="020F0502020204030204" pitchFamily="34" charset="0"/>
              </a:rPr>
              <a:t> Experience</a:t>
            </a:r>
            <a:endParaRPr lang="en-US" sz="3600" i="1" spc="600" dirty="0">
              <a:solidFill>
                <a:schemeClr val="bg1"/>
              </a:solidFill>
              <a:latin typeface="Abadi" panose="020B0604020104020204" pitchFamily="34" charset="0"/>
              <a:cs typeface="Calibri" panose="020F0502020204030204" pitchFamily="34" charset="0"/>
            </a:endParaRPr>
          </a:p>
        </p:txBody>
      </p:sp>
      <p:cxnSp>
        <p:nvCxnSpPr>
          <p:cNvPr id="118" name="Straight Connector 117">
            <a:extLst>
              <a:ext uri="{FF2B5EF4-FFF2-40B4-BE49-F238E27FC236}">
                <a16:creationId xmlns:a16="http://schemas.microsoft.com/office/drawing/2014/main" id="{EEB57AA8-F021-480C-A9E2-F899133136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62164" y="2478513"/>
            <a:ext cx="292608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02075D7-70FD-47B3-A485-46DAC7F687FB}"/>
              </a:ext>
            </a:extLst>
          </p:cNvPr>
          <p:cNvSpPr txBox="1"/>
          <p:nvPr/>
        </p:nvSpPr>
        <p:spPr>
          <a:xfrm>
            <a:off x="688922" y="2388422"/>
            <a:ext cx="3618763" cy="3302259"/>
          </a:xfrm>
          <a:prstGeom prst="rect">
            <a:avLst/>
          </a:prstGeom>
        </p:spPr>
        <p:txBody>
          <a:bodyPr vert="horz" lIns="0" tIns="45720" rIns="0" bIns="45720" rtlCol="0" anchor="ctr">
            <a:normAutofit/>
          </a:bodyPr>
          <a:lstStyle/>
          <a:p>
            <a:pPr algn="ctr">
              <a:spcAft>
                <a:spcPts val="800"/>
              </a:spcAft>
              <a:buFont typeface="Calibri" panose="020F0502020204030204" pitchFamily="34" charset="0"/>
            </a:pPr>
            <a:r>
              <a:rPr lang="en-US" sz="2200" dirty="0">
                <a:solidFill>
                  <a:schemeClr val="bg1"/>
                </a:solidFill>
                <a:effectLst/>
                <a:latin typeface="Arial Nova Light" panose="020B0304020202020204" pitchFamily="34" charset="0"/>
                <a:cs typeface="Calibri" panose="020F0502020204030204" pitchFamily="34" charset="0"/>
              </a:rPr>
              <a:t>When we combine our unique ability and creativity with the client’s </a:t>
            </a:r>
            <a:r>
              <a:rPr lang="en-US" sz="2200" dirty="0">
                <a:solidFill>
                  <a:schemeClr val="bg1"/>
                </a:solidFill>
                <a:effectLst/>
                <a:latin typeface="Abadi" panose="020B0604020104020204" pitchFamily="34" charset="0"/>
                <a:cs typeface="Calibri" panose="020F0502020204030204" pitchFamily="34" charset="0"/>
              </a:rPr>
              <a:t>D.O.S.</a:t>
            </a:r>
            <a:r>
              <a:rPr lang="en-US" sz="2200" dirty="0">
                <a:solidFill>
                  <a:schemeClr val="bg1"/>
                </a:solidFill>
                <a:effectLst/>
                <a:latin typeface="Arial Nova Light" panose="020B0304020202020204" pitchFamily="34" charset="0"/>
                <a:cs typeface="Calibri" panose="020F0502020204030204" pitchFamily="34" charset="0"/>
              </a:rPr>
              <a:t> and we make our client the star!</a:t>
            </a:r>
          </a:p>
          <a:p>
            <a:pPr algn="ctr">
              <a:spcAft>
                <a:spcPts val="800"/>
              </a:spcAft>
              <a:buFont typeface="Calibri" panose="020F0502020204030204" pitchFamily="34" charset="0"/>
            </a:pPr>
            <a:r>
              <a:rPr lang="en-US" sz="1600" dirty="0">
                <a:solidFill>
                  <a:schemeClr val="bg1"/>
                </a:solidFill>
                <a:effectLst/>
                <a:latin typeface="Arial Nova Light" panose="020B0304020202020204" pitchFamily="34" charset="0"/>
                <a:cs typeface="Calibri" panose="020F0502020204030204" pitchFamily="34" charset="0"/>
              </a:rPr>
              <a:t> </a:t>
            </a:r>
          </a:p>
          <a:p>
            <a:pPr algn="ctr">
              <a:spcAft>
                <a:spcPts val="800"/>
              </a:spcAft>
              <a:buFont typeface="Calibri" panose="020F0502020204030204" pitchFamily="34" charset="0"/>
            </a:pPr>
            <a:r>
              <a:rPr lang="en-US" sz="2200" dirty="0">
                <a:solidFill>
                  <a:schemeClr val="bg1"/>
                </a:solidFill>
                <a:effectLst/>
                <a:latin typeface="Arial Nova Light" panose="020B0304020202020204" pitchFamily="34" charset="0"/>
                <a:cs typeface="Calibri" panose="020F0502020204030204" pitchFamily="34" charset="0"/>
              </a:rPr>
              <a:t>When the client feels like a “star’ you have initiated the emotional attachment. </a:t>
            </a:r>
            <a:endParaRPr lang="en-US" sz="2200" dirty="0">
              <a:solidFill>
                <a:schemeClr val="bg1"/>
              </a:solidFill>
              <a:latin typeface="Arial Nova Light" panose="020B0304020202020204" pitchFamily="34" charset="0"/>
              <a:cs typeface="Calibri" panose="020F0502020204030204" pitchFamily="34" charset="0"/>
            </a:endParaRPr>
          </a:p>
        </p:txBody>
      </p:sp>
      <p:pic>
        <p:nvPicPr>
          <p:cNvPr id="13" name="Picture 12">
            <a:extLst>
              <a:ext uri="{FF2B5EF4-FFF2-40B4-BE49-F238E27FC236}">
                <a16:creationId xmlns:a16="http://schemas.microsoft.com/office/drawing/2014/main" id="{73A84A08-ABF7-40C2-96D5-9A153EB2920C}"/>
              </a:ext>
            </a:extLst>
          </p:cNvPr>
          <p:cNvPicPr>
            <a:picLocks noChangeAspect="1"/>
          </p:cNvPicPr>
          <p:nvPr/>
        </p:nvPicPr>
        <p:blipFill rotWithShape="1">
          <a:blip r:embed="rId3"/>
          <a:srcRect t="650"/>
          <a:stretch/>
        </p:blipFill>
        <p:spPr>
          <a:xfrm>
            <a:off x="4996608" y="1060315"/>
            <a:ext cx="6506470" cy="4238353"/>
          </a:xfrm>
          <a:prstGeom prst="rect">
            <a:avLst/>
          </a:prstGeom>
        </p:spPr>
      </p:pic>
      <p:sp>
        <p:nvSpPr>
          <p:cNvPr id="120" name="Rectangle 119">
            <a:extLst>
              <a:ext uri="{FF2B5EF4-FFF2-40B4-BE49-F238E27FC236}">
                <a16:creationId xmlns:a16="http://schemas.microsoft.com/office/drawing/2014/main" id="{6BF36B24-6632-4516-9692-731462896C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10760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4" name="Straight Connector 83">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00864" y="2353592"/>
            <a:ext cx="5669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6" name="Picture 15">
            <a:extLst>
              <a:ext uri="{FF2B5EF4-FFF2-40B4-BE49-F238E27FC236}">
                <a16:creationId xmlns:a16="http://schemas.microsoft.com/office/drawing/2014/main" id="{94D6C216-E53C-4081-B8A0-C2FDA392159C}"/>
              </a:ext>
            </a:extLst>
          </p:cNvPr>
          <p:cNvPicPr>
            <a:picLocks noChangeAspect="1"/>
          </p:cNvPicPr>
          <p:nvPr/>
        </p:nvPicPr>
        <p:blipFill rotWithShape="1">
          <a:blip r:embed="rId3"/>
          <a:srcRect l="26757" t="890" r="1708" b="890"/>
          <a:stretch/>
        </p:blipFill>
        <p:spPr>
          <a:xfrm>
            <a:off x="-17" y="1"/>
            <a:ext cx="5744507" cy="6858000"/>
          </a:xfrm>
          <a:prstGeom prst="rect">
            <a:avLst/>
          </a:prstGeom>
        </p:spPr>
      </p:pic>
      <p:sp>
        <p:nvSpPr>
          <p:cNvPr id="13" name="TextBox 12">
            <a:extLst>
              <a:ext uri="{FF2B5EF4-FFF2-40B4-BE49-F238E27FC236}">
                <a16:creationId xmlns:a16="http://schemas.microsoft.com/office/drawing/2014/main" id="{F8C3C2C5-539D-41C2-B60C-DDC3E8E51928}"/>
              </a:ext>
            </a:extLst>
          </p:cNvPr>
          <p:cNvSpPr txBox="1"/>
          <p:nvPr/>
        </p:nvSpPr>
        <p:spPr>
          <a:xfrm>
            <a:off x="5371407" y="1104439"/>
            <a:ext cx="5498737" cy="1371761"/>
          </a:xfrm>
          <a:prstGeom prst="rect">
            <a:avLst/>
          </a:prstGeom>
        </p:spPr>
        <p:txBody>
          <a:bodyPr vert="horz" lIns="0" tIns="45720" rIns="0" bIns="45720" rtlCol="0">
            <a:normAutofit/>
          </a:bodyPr>
          <a:lstStyle/>
          <a:p>
            <a:pPr algn="r">
              <a:spcAft>
                <a:spcPts val="600"/>
              </a:spcAft>
              <a:buFont typeface="Calibri" panose="020F0502020204030204" pitchFamily="34" charset="0"/>
            </a:pPr>
            <a:r>
              <a:rPr lang="en-US" sz="3600" b="1" spc="600" dirty="0">
                <a:solidFill>
                  <a:srgbClr val="FFFFFF"/>
                </a:solidFill>
                <a:latin typeface="Abadi" panose="020B0604020104020204" pitchFamily="34" charset="0"/>
              </a:rPr>
              <a:t>NURTURING</a:t>
            </a:r>
          </a:p>
          <a:p>
            <a:pPr algn="r">
              <a:spcAft>
                <a:spcPts val="600"/>
              </a:spcAft>
              <a:buFont typeface="Calibri" panose="020F0502020204030204" pitchFamily="34" charset="0"/>
            </a:pPr>
            <a:r>
              <a:rPr lang="en-US" sz="3600" b="1" spc="600" dirty="0">
                <a:solidFill>
                  <a:srgbClr val="FFFFFF"/>
                </a:solidFill>
                <a:latin typeface="Abadi" panose="020B0604020104020204" pitchFamily="34" charset="0"/>
              </a:rPr>
              <a:t>RELATIONSHIPS</a:t>
            </a:r>
          </a:p>
        </p:txBody>
      </p:sp>
      <p:sp>
        <p:nvSpPr>
          <p:cNvPr id="33" name="Rectangle 32">
            <a:extLst>
              <a:ext uri="{FF2B5EF4-FFF2-40B4-BE49-F238E27FC236}">
                <a16:creationId xmlns:a16="http://schemas.microsoft.com/office/drawing/2014/main" id="{6F0B1DBE-7755-4602-AB93-EE6B394E28DF}"/>
              </a:ext>
            </a:extLst>
          </p:cNvPr>
          <p:cNvSpPr/>
          <p:nvPr/>
        </p:nvSpPr>
        <p:spPr>
          <a:xfrm>
            <a:off x="443740" y="428585"/>
            <a:ext cx="3447542" cy="1371762"/>
          </a:xfrm>
          <a:prstGeom prst="rect">
            <a:avLst/>
          </a:prstGeom>
          <a:noFill/>
          <a:effectLst>
            <a:outerShdw blurRad="50800" dist="50800" dir="5400000" algn="ctr" rotWithShape="0">
              <a:schemeClr val="accent3"/>
            </a:outerShdw>
          </a:effectLst>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5" name="TextBox 14">
            <a:extLst>
              <a:ext uri="{FF2B5EF4-FFF2-40B4-BE49-F238E27FC236}">
                <a16:creationId xmlns:a16="http://schemas.microsoft.com/office/drawing/2014/main" id="{D7F68F69-745B-49C8-A9C7-9CE892FD35D8}"/>
              </a:ext>
            </a:extLst>
          </p:cNvPr>
          <p:cNvSpPr txBox="1"/>
          <p:nvPr/>
        </p:nvSpPr>
        <p:spPr>
          <a:xfrm>
            <a:off x="6447512" y="2628041"/>
            <a:ext cx="4583235" cy="3743525"/>
          </a:xfrm>
          <a:prstGeom prst="rect">
            <a:avLst/>
          </a:prstGeom>
          <a:noFill/>
        </p:spPr>
        <p:txBody>
          <a:bodyPr wrap="square">
            <a:spAutoFit/>
          </a:bodyPr>
          <a:lstStyle/>
          <a:p>
            <a:pPr>
              <a:lnSpc>
                <a:spcPct val="150000"/>
              </a:lnSpc>
              <a:spcAft>
                <a:spcPts val="600"/>
              </a:spcAft>
            </a:pPr>
            <a:r>
              <a:rPr lang="en-US" sz="2400" b="1" spc="300" dirty="0">
                <a:solidFill>
                  <a:schemeClr val="bg1">
                    <a:lumMod val="95000"/>
                  </a:schemeClr>
                </a:solidFill>
                <a:latin typeface="Abadi" panose="020B0604020104020204" pitchFamily="34" charset="0"/>
              </a:rPr>
              <a:t>VALUE CREATION </a:t>
            </a:r>
          </a:p>
          <a:p>
            <a:pPr marL="342900" indent="-342900">
              <a:lnSpc>
                <a:spcPct val="150000"/>
              </a:lnSpc>
              <a:spcAft>
                <a:spcPts val="600"/>
              </a:spcAft>
              <a:buFont typeface="Wingdings" panose="05000000000000000000" pitchFamily="2" charset="2"/>
              <a:buChar char="ü"/>
            </a:pPr>
            <a:r>
              <a:rPr lang="en-US" sz="2000" dirty="0">
                <a:solidFill>
                  <a:schemeClr val="bg1">
                    <a:lumMod val="95000"/>
                  </a:schemeClr>
                </a:solidFill>
              </a:rPr>
              <a:t>On-going</a:t>
            </a:r>
          </a:p>
          <a:p>
            <a:pPr marL="342900" indent="-342900">
              <a:lnSpc>
                <a:spcPct val="150000"/>
              </a:lnSpc>
              <a:spcAft>
                <a:spcPts val="600"/>
              </a:spcAft>
              <a:buFont typeface="Wingdings" panose="05000000000000000000" pitchFamily="2" charset="2"/>
              <a:buChar char="ü"/>
            </a:pPr>
            <a:r>
              <a:rPr lang="en-US" sz="2000" dirty="0">
                <a:solidFill>
                  <a:schemeClr val="bg1">
                    <a:lumMod val="95000"/>
                  </a:schemeClr>
                </a:solidFill>
              </a:rPr>
              <a:t>Demonstrating knowledge and ability</a:t>
            </a:r>
          </a:p>
          <a:p>
            <a:pPr marL="342900" indent="-342900">
              <a:lnSpc>
                <a:spcPct val="150000"/>
              </a:lnSpc>
              <a:spcAft>
                <a:spcPts val="600"/>
              </a:spcAft>
              <a:buFont typeface="Wingdings" panose="05000000000000000000" pitchFamily="2" charset="2"/>
              <a:buChar char="ü"/>
            </a:pPr>
            <a:r>
              <a:rPr lang="en-US" sz="2000" dirty="0">
                <a:solidFill>
                  <a:schemeClr val="bg1">
                    <a:lumMod val="95000"/>
                  </a:schemeClr>
                </a:solidFill>
              </a:rPr>
              <a:t>Being the “hero” or “leader” for your client</a:t>
            </a:r>
          </a:p>
          <a:p>
            <a:pPr marL="342900" indent="-342900">
              <a:lnSpc>
                <a:spcPct val="150000"/>
              </a:lnSpc>
              <a:spcAft>
                <a:spcPts val="600"/>
              </a:spcAft>
              <a:buFont typeface="Wingdings" panose="05000000000000000000" pitchFamily="2" charset="2"/>
              <a:buChar char="ü"/>
            </a:pPr>
            <a:r>
              <a:rPr lang="en-US" sz="2000" dirty="0">
                <a:solidFill>
                  <a:schemeClr val="bg1">
                    <a:lumMod val="95000"/>
                  </a:schemeClr>
                </a:solidFill>
              </a:rPr>
              <a:t>Proving yourself the “trusted advisor”</a:t>
            </a:r>
          </a:p>
          <a:p>
            <a:pPr marL="342900" indent="-342900">
              <a:lnSpc>
                <a:spcPct val="150000"/>
              </a:lnSpc>
              <a:spcAft>
                <a:spcPts val="600"/>
              </a:spcAft>
              <a:buFont typeface="Wingdings" panose="05000000000000000000" pitchFamily="2" charset="2"/>
              <a:buChar char="ü"/>
            </a:pPr>
            <a:r>
              <a:rPr lang="en-US" sz="2000" dirty="0">
                <a:solidFill>
                  <a:schemeClr val="bg1">
                    <a:lumMod val="95000"/>
                  </a:schemeClr>
                </a:solidFill>
              </a:rPr>
              <a:t>Renewal process</a:t>
            </a:r>
          </a:p>
        </p:txBody>
      </p:sp>
    </p:spTree>
    <p:extLst>
      <p:ext uri="{BB962C8B-B14F-4D97-AF65-F5344CB8AC3E}">
        <p14:creationId xmlns:p14="http://schemas.microsoft.com/office/powerpoint/2010/main" val="41900716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101">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04" name="Straight Connector 103">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6" name="Rectangle 105">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extBox 12">
            <a:extLst>
              <a:ext uri="{FF2B5EF4-FFF2-40B4-BE49-F238E27FC236}">
                <a16:creationId xmlns:a16="http://schemas.microsoft.com/office/drawing/2014/main" id="{F8C3C2C5-539D-41C2-B60C-DDC3E8E51928}"/>
              </a:ext>
            </a:extLst>
          </p:cNvPr>
          <p:cNvSpPr txBox="1"/>
          <p:nvPr/>
        </p:nvSpPr>
        <p:spPr>
          <a:xfrm>
            <a:off x="443740" y="428585"/>
            <a:ext cx="4523912" cy="1877382"/>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3600" b="1" spc="600" dirty="0">
                <a:solidFill>
                  <a:srgbClr val="FFFFFF"/>
                </a:solidFill>
                <a:latin typeface="Abadi" panose="020B0604020104020204" pitchFamily="34" charset="0"/>
                <a:ea typeface="+mj-ea"/>
                <a:cs typeface="+mj-cs"/>
              </a:rPr>
              <a:t>NURTURING</a:t>
            </a:r>
          </a:p>
          <a:p>
            <a:pPr>
              <a:lnSpc>
                <a:spcPct val="90000"/>
              </a:lnSpc>
              <a:spcBef>
                <a:spcPct val="0"/>
              </a:spcBef>
              <a:spcAft>
                <a:spcPts val="600"/>
              </a:spcAft>
            </a:pPr>
            <a:r>
              <a:rPr lang="en-US" sz="3600" b="1" spc="600" dirty="0">
                <a:solidFill>
                  <a:srgbClr val="FFFFFF"/>
                </a:solidFill>
                <a:latin typeface="Abadi" panose="020B0604020104020204" pitchFamily="34" charset="0"/>
                <a:ea typeface="+mj-ea"/>
                <a:cs typeface="+mj-cs"/>
              </a:rPr>
              <a:t>RELATIONSHIPS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600" normalizeH="0" baseline="0" noProof="0" dirty="0">
                <a:ln>
                  <a:noFill/>
                </a:ln>
                <a:solidFill>
                  <a:srgbClr val="FFFFFF"/>
                </a:solidFill>
                <a:effectLst/>
                <a:uLnTx/>
                <a:uFillTx/>
                <a:latin typeface="Speak Pro" panose="020F0502020204030204"/>
                <a:ea typeface="+mn-ea"/>
                <a:cs typeface="+mn-cs"/>
              </a:rPr>
              <a:t>BREAKOUT</a:t>
            </a:r>
            <a:r>
              <a:rPr kumimoji="0" lang="en-US" sz="3600" b="0" i="0" u="none" strike="noStrike" kern="1200" cap="none" spc="600" normalizeH="0" baseline="0" noProof="0" dirty="0">
                <a:ln>
                  <a:noFill/>
                </a:ln>
                <a:solidFill>
                  <a:srgbClr val="FFFFFF"/>
                </a:solidFill>
                <a:effectLst/>
                <a:uLnTx/>
                <a:uFillTx/>
                <a:latin typeface="Speak Pro" panose="020F0502020204030204"/>
                <a:ea typeface="+mn-ea"/>
                <a:cs typeface="+mn-cs"/>
              </a:rPr>
              <a:t> </a:t>
            </a:r>
            <a:endParaRPr kumimoji="0" lang="en-CA" sz="3600" b="0" i="0" u="none" strike="noStrike" kern="1200" cap="none" spc="600" normalizeH="0" baseline="0" noProof="0" dirty="0">
              <a:ln>
                <a:noFill/>
              </a:ln>
              <a:solidFill>
                <a:prstClr val="black"/>
              </a:solidFill>
              <a:effectLst/>
              <a:uLnTx/>
              <a:uFillTx/>
              <a:latin typeface="Speak Pro" panose="020F0502020204030204"/>
              <a:ea typeface="+mn-ea"/>
              <a:cs typeface="+mn-cs"/>
            </a:endParaRPr>
          </a:p>
        </p:txBody>
      </p:sp>
      <p:cxnSp>
        <p:nvCxnSpPr>
          <p:cNvPr id="108" name="Straight Connector 107">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7F68F69-745B-49C8-A9C7-9CE892FD35D8}"/>
              </a:ext>
            </a:extLst>
          </p:cNvPr>
          <p:cNvSpPr txBox="1"/>
          <p:nvPr/>
        </p:nvSpPr>
        <p:spPr>
          <a:xfrm>
            <a:off x="566956" y="2542335"/>
            <a:ext cx="4014772" cy="2757296"/>
          </a:xfrm>
          <a:prstGeom prst="rect">
            <a:avLst/>
          </a:prstGeom>
        </p:spPr>
        <p:txBody>
          <a:bodyPr vert="horz" lIns="0" tIns="45720" rIns="0" bIns="45720" rtlCol="0" anchor="ctr">
            <a:normAutofit/>
          </a:bodyPr>
          <a:lstStyle/>
          <a:p>
            <a:pPr marL="457200" indent="-457200">
              <a:spcAft>
                <a:spcPts val="600"/>
              </a:spcAft>
              <a:buFont typeface="Calibri" panose="020F0502020204030204" pitchFamily="34" charset="0"/>
              <a:buAutoNum type="arabicPeriod"/>
            </a:pPr>
            <a:r>
              <a:rPr lang="en-US" sz="2000" dirty="0">
                <a:solidFill>
                  <a:srgbClr val="FFFFFF"/>
                </a:solidFill>
              </a:rPr>
              <a:t>How do you currently nurture client relationships?</a:t>
            </a:r>
          </a:p>
          <a:p>
            <a:pPr marL="457200" indent="-457200">
              <a:spcAft>
                <a:spcPts val="600"/>
              </a:spcAft>
              <a:buFont typeface="Calibri" panose="020F0502020204030204" pitchFamily="34" charset="0"/>
              <a:buAutoNum type="arabicPeriod"/>
            </a:pPr>
            <a:endParaRPr lang="en-US" sz="2000" dirty="0">
              <a:solidFill>
                <a:srgbClr val="FFFFFF"/>
              </a:solidFill>
            </a:endParaRPr>
          </a:p>
          <a:p>
            <a:pPr marL="457200" indent="-457200">
              <a:spcAft>
                <a:spcPts val="600"/>
              </a:spcAft>
              <a:buFont typeface="Calibri" panose="020F0502020204030204" pitchFamily="34" charset="0"/>
              <a:buAutoNum type="arabicPeriod"/>
            </a:pPr>
            <a:r>
              <a:rPr lang="en-US" sz="2000" dirty="0">
                <a:solidFill>
                  <a:srgbClr val="FFFFFF"/>
                </a:solidFill>
              </a:rPr>
              <a:t>What can you do to better nurture the client relationship?</a:t>
            </a:r>
          </a:p>
        </p:txBody>
      </p:sp>
      <p:pic>
        <p:nvPicPr>
          <p:cNvPr id="16" name="Picture 15">
            <a:extLst>
              <a:ext uri="{FF2B5EF4-FFF2-40B4-BE49-F238E27FC236}">
                <a16:creationId xmlns:a16="http://schemas.microsoft.com/office/drawing/2014/main" id="{94D6C216-E53C-4081-B8A0-C2FDA392159C}"/>
              </a:ext>
            </a:extLst>
          </p:cNvPr>
          <p:cNvPicPr>
            <a:picLocks noChangeAspect="1"/>
          </p:cNvPicPr>
          <p:nvPr/>
        </p:nvPicPr>
        <p:blipFill rotWithShape="1">
          <a:blip r:embed="rId3"/>
          <a:srcRect l="17738" t="-1331" r="13484" b="-5179"/>
          <a:stretch/>
        </p:blipFill>
        <p:spPr>
          <a:xfrm>
            <a:off x="4790612" y="142874"/>
            <a:ext cx="7401388" cy="6619875"/>
          </a:xfrm>
          <a:prstGeom prst="rect">
            <a:avLst/>
          </a:prstGeom>
        </p:spPr>
      </p:pic>
      <p:sp>
        <p:nvSpPr>
          <p:cNvPr id="33" name="Rectangle 32">
            <a:extLst>
              <a:ext uri="{FF2B5EF4-FFF2-40B4-BE49-F238E27FC236}">
                <a16:creationId xmlns:a16="http://schemas.microsoft.com/office/drawing/2014/main" id="{6F0B1DBE-7755-4602-AB93-EE6B394E28DF}"/>
              </a:ext>
            </a:extLst>
          </p:cNvPr>
          <p:cNvSpPr/>
          <p:nvPr/>
        </p:nvSpPr>
        <p:spPr>
          <a:xfrm>
            <a:off x="443740" y="428585"/>
            <a:ext cx="3447542" cy="1371762"/>
          </a:xfrm>
          <a:prstGeom prst="rect">
            <a:avLst/>
          </a:prstGeom>
          <a:noFill/>
          <a:effectLst>
            <a:outerShdw blurRad="50800" dist="50800" dir="5400000" algn="ctr" rotWithShape="0">
              <a:schemeClr val="accent3"/>
            </a:outerShdw>
          </a:effectLst>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2185408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7" name="Straight Connector 16">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9" name="Rectangle 18">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a:xfrm>
            <a:off x="478424" y="643465"/>
            <a:ext cx="3474893" cy="5470463"/>
          </a:xfrm>
        </p:spPr>
        <p:txBody>
          <a:bodyPr vert="horz" lIns="91440" tIns="45720" rIns="91440" bIns="45720" rtlCol="0" anchor="ctr">
            <a:normAutofit/>
          </a:bodyPr>
          <a:lstStyle/>
          <a:p>
            <a:pPr algn="r">
              <a:spcAft>
                <a:spcPts val="800"/>
              </a:spcAft>
            </a:pPr>
            <a:r>
              <a:rPr lang="en-US" sz="3600" spc="600" dirty="0">
                <a:solidFill>
                  <a:schemeClr val="bg1">
                    <a:lumMod val="95000"/>
                  </a:schemeClr>
                </a:solidFill>
                <a:effectLst/>
                <a:latin typeface="Abadi" panose="020B0604020104020204" pitchFamily="34" charset="0"/>
              </a:rPr>
              <a:t>NURTURING</a:t>
            </a:r>
            <a:r>
              <a:rPr lang="en-US" sz="3600" spc="300" dirty="0">
                <a:solidFill>
                  <a:schemeClr val="bg1">
                    <a:lumMod val="95000"/>
                  </a:schemeClr>
                </a:solidFill>
                <a:effectLst/>
                <a:latin typeface="Abadi" panose="020B0604020104020204" pitchFamily="34" charset="0"/>
              </a:rPr>
              <a:t> AT RENEWAL</a:t>
            </a:r>
            <a:endParaRPr lang="en-US" sz="3600" spc="300" dirty="0">
              <a:solidFill>
                <a:schemeClr val="bg1">
                  <a:lumMod val="95000"/>
                </a:schemeClr>
              </a:solidFill>
              <a:latin typeface="Abadi" panose="020B0604020104020204" pitchFamily="34" charset="0"/>
            </a:endParaRPr>
          </a:p>
        </p:txBody>
      </p:sp>
      <p:cxnSp>
        <p:nvCxnSpPr>
          <p:cNvPr id="21" name="Straight Connector 20">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26C7BD3-87D9-4D32-AABC-81D9B3088E87}"/>
              </a:ext>
            </a:extLst>
          </p:cNvPr>
          <p:cNvSpPr txBox="1"/>
          <p:nvPr/>
        </p:nvSpPr>
        <p:spPr>
          <a:xfrm>
            <a:off x="4895149" y="643465"/>
            <a:ext cx="6818427" cy="5470462"/>
          </a:xfrm>
          <a:prstGeom prst="rect">
            <a:avLst/>
          </a:prstGeom>
        </p:spPr>
        <p:txBody>
          <a:bodyPr vert="horz" lIns="0" tIns="45720" rIns="0" bIns="45720" rtlCol="0" anchor="ctr">
            <a:normAutofit/>
          </a:bodyPr>
          <a:lstStyle/>
          <a:p>
            <a:pPr marL="342900" indent="-342900">
              <a:lnSpc>
                <a:spcPct val="150000"/>
              </a:lnSpc>
              <a:spcAft>
                <a:spcPts val="600"/>
              </a:spcAft>
              <a:buFont typeface="Wingdings" panose="05000000000000000000" pitchFamily="2" charset="2"/>
              <a:buChar char="Ø"/>
            </a:pPr>
            <a:r>
              <a:rPr lang="en-US" sz="2400" dirty="0">
                <a:solidFill>
                  <a:schemeClr val="bg1">
                    <a:lumMod val="95000"/>
                  </a:schemeClr>
                </a:solidFill>
              </a:rPr>
              <a:t>Set aside price</a:t>
            </a:r>
          </a:p>
          <a:p>
            <a:pPr marL="342900" indent="-342900">
              <a:lnSpc>
                <a:spcPct val="150000"/>
              </a:lnSpc>
              <a:spcAft>
                <a:spcPts val="600"/>
              </a:spcAft>
              <a:buFont typeface="Wingdings" panose="05000000000000000000" pitchFamily="2" charset="2"/>
              <a:buChar char="Ø"/>
            </a:pPr>
            <a:r>
              <a:rPr lang="en-US" sz="2400" dirty="0">
                <a:solidFill>
                  <a:schemeClr val="bg1">
                    <a:lumMod val="95000"/>
                  </a:schemeClr>
                </a:solidFill>
              </a:rPr>
              <a:t>Ask Questions &amp; Actively Listen: </a:t>
            </a:r>
          </a:p>
          <a:p>
            <a:pPr marL="1162050" lvl="1" indent="-352425">
              <a:spcAft>
                <a:spcPts val="600"/>
              </a:spcAft>
              <a:buFont typeface="Wingdings" panose="05000000000000000000" pitchFamily="2" charset="2"/>
              <a:buChar char="ü"/>
            </a:pPr>
            <a:r>
              <a:rPr lang="en-US" sz="2200" dirty="0">
                <a:solidFill>
                  <a:schemeClr val="bg1">
                    <a:lumMod val="95000"/>
                  </a:schemeClr>
                </a:solidFill>
              </a:rPr>
              <a:t>Revisit their DOS</a:t>
            </a:r>
          </a:p>
          <a:p>
            <a:pPr marL="1162050" lvl="1" indent="-352425">
              <a:spcAft>
                <a:spcPts val="600"/>
              </a:spcAft>
              <a:buFont typeface="Wingdings" panose="05000000000000000000" pitchFamily="2" charset="2"/>
              <a:buChar char="ü"/>
            </a:pPr>
            <a:r>
              <a:rPr lang="en-US" sz="2200" dirty="0">
                <a:solidFill>
                  <a:schemeClr val="bg1">
                    <a:lumMod val="95000"/>
                  </a:schemeClr>
                </a:solidFill>
              </a:rPr>
              <a:t>Reaffirm their expectations: for claims, for premium budget </a:t>
            </a:r>
          </a:p>
          <a:p>
            <a:pPr marL="1162050" lvl="1" indent="-352425">
              <a:spcAft>
                <a:spcPts val="600"/>
              </a:spcAft>
              <a:buFont typeface="Wingdings" panose="05000000000000000000" pitchFamily="2" charset="2"/>
              <a:buChar char="ü"/>
            </a:pPr>
            <a:r>
              <a:rPr lang="en-US" sz="2200" dirty="0">
                <a:solidFill>
                  <a:schemeClr val="bg1">
                    <a:lumMod val="95000"/>
                  </a:schemeClr>
                </a:solidFill>
              </a:rPr>
              <a:t>Listen to what they are and aren’t saying</a:t>
            </a:r>
          </a:p>
          <a:p>
            <a:pPr marL="342900" indent="-342900">
              <a:lnSpc>
                <a:spcPct val="150000"/>
              </a:lnSpc>
              <a:spcAft>
                <a:spcPts val="600"/>
              </a:spcAft>
              <a:buFont typeface="Wingdings" panose="05000000000000000000" pitchFamily="2" charset="2"/>
              <a:buChar char="Ø"/>
            </a:pPr>
            <a:r>
              <a:rPr lang="en-US" sz="2400" dirty="0">
                <a:solidFill>
                  <a:schemeClr val="bg1">
                    <a:lumMod val="95000"/>
                  </a:schemeClr>
                </a:solidFill>
              </a:rPr>
              <a:t>Do for them what they can’t </a:t>
            </a:r>
          </a:p>
          <a:p>
            <a:pPr marL="342900" indent="-342900">
              <a:lnSpc>
                <a:spcPct val="150000"/>
              </a:lnSpc>
              <a:spcAft>
                <a:spcPts val="600"/>
              </a:spcAft>
              <a:buFont typeface="Wingdings" panose="05000000000000000000" pitchFamily="2" charset="2"/>
              <a:buChar char="Ø"/>
            </a:pPr>
            <a:r>
              <a:rPr lang="en-US" sz="2400" dirty="0">
                <a:solidFill>
                  <a:schemeClr val="bg1">
                    <a:lumMod val="95000"/>
                  </a:schemeClr>
                </a:solidFill>
              </a:rPr>
              <a:t>Set the expectation</a:t>
            </a:r>
          </a:p>
        </p:txBody>
      </p:sp>
      <p:sp>
        <p:nvSpPr>
          <p:cNvPr id="10" name="Title 2">
            <a:extLst>
              <a:ext uri="{FF2B5EF4-FFF2-40B4-BE49-F238E27FC236}">
                <a16:creationId xmlns:a16="http://schemas.microsoft.com/office/drawing/2014/main" id="{9AF55B4C-2051-4362-A87E-6AC92D4DF35C}"/>
              </a:ext>
            </a:extLst>
          </p:cNvPr>
          <p:cNvSpPr txBox="1">
            <a:spLocks/>
          </p:cNvSpPr>
          <p:nvPr/>
        </p:nvSpPr>
        <p:spPr>
          <a:xfrm>
            <a:off x="2695575" y="2061439"/>
            <a:ext cx="6743700" cy="10833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endParaRPr lang="en-CA" dirty="0"/>
          </a:p>
        </p:txBody>
      </p:sp>
    </p:spTree>
    <p:extLst>
      <p:ext uri="{BB962C8B-B14F-4D97-AF65-F5344CB8AC3E}">
        <p14:creationId xmlns:p14="http://schemas.microsoft.com/office/powerpoint/2010/main" val="3019707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FBBD5-3D05-4869-867A-BB6494B87EC5}"/>
              </a:ext>
            </a:extLst>
          </p:cNvPr>
          <p:cNvSpPr>
            <a:spLocks noGrp="1"/>
          </p:cNvSpPr>
          <p:nvPr>
            <p:ph type="title"/>
          </p:nvPr>
        </p:nvSpPr>
        <p:spPr>
          <a:xfrm>
            <a:off x="1181101" y="286603"/>
            <a:ext cx="9998534" cy="1450757"/>
          </a:xfrm>
        </p:spPr>
        <p:txBody>
          <a:bodyPr vert="horz" lIns="91440" tIns="45720" rIns="91440" bIns="45720" rtlCol="0" anchor="b">
            <a:normAutofit/>
          </a:bodyPr>
          <a:lstStyle/>
          <a:p>
            <a:pPr marL="0" marR="0" lvl="0" indent="0" fontAlgn="auto">
              <a:spcAft>
                <a:spcPts val="600"/>
              </a:spcAft>
              <a:buClrTx/>
              <a:buSzTx/>
              <a:tabLst/>
              <a:defRPr/>
            </a:pPr>
            <a:r>
              <a:rPr kumimoji="0" lang="en-US" sz="3600" b="1" i="0" u="none" strike="noStrike" cap="none" spc="600" normalizeH="0" noProof="0" dirty="0">
                <a:ln>
                  <a:noFill/>
                </a:ln>
                <a:solidFill>
                  <a:schemeClr val="bg1">
                    <a:lumMod val="95000"/>
                  </a:schemeClr>
                </a:solidFill>
                <a:effectLst/>
                <a:uLnTx/>
                <a:uFillTx/>
                <a:latin typeface="Abadi" panose="020B0604020104020204" pitchFamily="34" charset="0"/>
              </a:rPr>
              <a:t>NURTURING RELATIONSHIPS</a:t>
            </a:r>
            <a:br>
              <a:rPr kumimoji="0" lang="en-US" sz="4800" b="0" i="0" u="none" strike="noStrike" cap="none" normalizeH="0" noProof="0" dirty="0">
                <a:ln>
                  <a:noFill/>
                </a:ln>
                <a:solidFill>
                  <a:schemeClr val="bg1">
                    <a:lumMod val="95000"/>
                  </a:schemeClr>
                </a:solidFill>
                <a:effectLst/>
                <a:uLnTx/>
                <a:uFillTx/>
                <a:latin typeface="+mn-lt"/>
              </a:rPr>
            </a:br>
            <a:r>
              <a:rPr lang="en-US" sz="2800" spc="0" dirty="0">
                <a:solidFill>
                  <a:schemeClr val="bg1">
                    <a:lumMod val="95000"/>
                  </a:schemeClr>
                </a:solidFill>
                <a:latin typeface="Abadi Extra Light" panose="020B0204020104020204" pitchFamily="34" charset="0"/>
              </a:rPr>
              <a:t>How can we better make a client feel like a “STAR”?</a:t>
            </a:r>
            <a:endParaRPr lang="en-US" sz="4800" dirty="0">
              <a:solidFill>
                <a:schemeClr val="bg1">
                  <a:lumMod val="95000"/>
                </a:schemeClr>
              </a:solidFill>
              <a:latin typeface="Abadi Extra Light" panose="020B0204020104020204" pitchFamily="34" charset="0"/>
            </a:endParaRPr>
          </a:p>
        </p:txBody>
      </p:sp>
      <p:sp>
        <p:nvSpPr>
          <p:cNvPr id="5" name="Content Placeholder 4">
            <a:extLst>
              <a:ext uri="{FF2B5EF4-FFF2-40B4-BE49-F238E27FC236}">
                <a16:creationId xmlns:a16="http://schemas.microsoft.com/office/drawing/2014/main" id="{5D53E550-368E-477F-91C3-DC4A3F51E5BB}"/>
              </a:ext>
            </a:extLst>
          </p:cNvPr>
          <p:cNvSpPr>
            <a:spLocks noGrp="1"/>
          </p:cNvSpPr>
          <p:nvPr>
            <p:ph sz="half" idx="1"/>
          </p:nvPr>
        </p:nvSpPr>
        <p:spPr>
          <a:xfrm>
            <a:off x="772308" y="2203649"/>
            <a:ext cx="5040000" cy="4140000"/>
          </a:xfrm>
        </p:spPr>
        <p:txBody>
          <a:bodyPr>
            <a:noAutofit/>
          </a:bodyPr>
          <a:lstStyle/>
          <a:p>
            <a:pPr marL="342900" indent="-342900">
              <a:spcBef>
                <a:spcPts val="1200"/>
              </a:spcBef>
              <a:spcAft>
                <a:spcPts val="200"/>
              </a:spcAft>
              <a:buClrTx/>
              <a:buSzPct val="100000"/>
              <a:buFont typeface="Wingdings" panose="05000000000000000000" pitchFamily="2" charset="2"/>
              <a:buChar char="Ø"/>
            </a:pPr>
            <a:r>
              <a:rPr lang="en-US" dirty="0">
                <a:solidFill>
                  <a:schemeClr val="bg1">
                    <a:lumMod val="95000"/>
                  </a:schemeClr>
                </a:solidFill>
                <a:latin typeface="Arial Nova Light" panose="020B0304020202020204" pitchFamily="34" charset="0"/>
              </a:rPr>
              <a:t>Personal Advantage Discovery / Commercial Advantage Discovery / Lifestyle Maximizer</a:t>
            </a:r>
          </a:p>
          <a:p>
            <a:pPr marL="342900" indent="-342900">
              <a:spcBef>
                <a:spcPts val="1200"/>
              </a:spcBef>
              <a:spcAft>
                <a:spcPts val="200"/>
              </a:spcAft>
              <a:buClrTx/>
              <a:buSzPct val="100000"/>
              <a:buFont typeface="Wingdings" panose="05000000000000000000" pitchFamily="2" charset="2"/>
              <a:buChar char="Ø"/>
            </a:pPr>
            <a:r>
              <a:rPr lang="en-US" dirty="0">
                <a:solidFill>
                  <a:schemeClr val="bg1">
                    <a:lumMod val="95000"/>
                  </a:schemeClr>
                </a:solidFill>
                <a:latin typeface="Arial Nova Light" panose="020B0304020202020204" pitchFamily="34" charset="0"/>
              </a:rPr>
              <a:t>Asking questions others don’t know to ask</a:t>
            </a:r>
          </a:p>
          <a:p>
            <a:pPr marL="342900" indent="-342900">
              <a:spcBef>
                <a:spcPts val="1200"/>
              </a:spcBef>
              <a:spcAft>
                <a:spcPts val="200"/>
              </a:spcAft>
              <a:buClrTx/>
              <a:buSzPct val="100000"/>
              <a:buFont typeface="Wingdings" panose="05000000000000000000" pitchFamily="2" charset="2"/>
              <a:buChar char="Ø"/>
            </a:pPr>
            <a:r>
              <a:rPr lang="en-US" dirty="0">
                <a:solidFill>
                  <a:schemeClr val="bg1">
                    <a:lumMod val="95000"/>
                  </a:schemeClr>
                </a:solidFill>
                <a:latin typeface="Arial Nova Light" panose="020B0304020202020204" pitchFamily="34" charset="0"/>
              </a:rPr>
              <a:t>Recognizing </a:t>
            </a:r>
          </a:p>
          <a:p>
            <a:pPr marL="742950" lvl="1" indent="-285750">
              <a:buFont typeface="Arial" panose="020B0604020202020204" pitchFamily="34" charset="0"/>
              <a:buChar char="•"/>
            </a:pPr>
            <a:r>
              <a:rPr lang="en-US" dirty="0">
                <a:solidFill>
                  <a:schemeClr val="bg1">
                    <a:lumMod val="95000"/>
                  </a:schemeClr>
                </a:solidFill>
                <a:latin typeface="Arial Nova Light" panose="020B0304020202020204" pitchFamily="34" charset="0"/>
              </a:rPr>
              <a:t>Key dates</a:t>
            </a:r>
          </a:p>
          <a:p>
            <a:pPr marL="742950" lvl="1" indent="-285750">
              <a:spcBef>
                <a:spcPts val="200"/>
              </a:spcBef>
              <a:spcAft>
                <a:spcPts val="400"/>
              </a:spcAft>
              <a:buFont typeface="Arial" panose="020B0604020202020204" pitchFamily="34" charset="0"/>
              <a:buChar char="•"/>
            </a:pPr>
            <a:r>
              <a:rPr lang="en-US" dirty="0">
                <a:solidFill>
                  <a:schemeClr val="bg1">
                    <a:lumMod val="95000"/>
                  </a:schemeClr>
                </a:solidFill>
                <a:latin typeface="Arial Nova Light" panose="020B0304020202020204" pitchFamily="34" charset="0"/>
              </a:rPr>
              <a:t>Achievements</a:t>
            </a:r>
          </a:p>
          <a:p>
            <a:pPr marL="742950" lvl="1" indent="-285750">
              <a:spcBef>
                <a:spcPts val="200"/>
              </a:spcBef>
              <a:spcAft>
                <a:spcPts val="400"/>
              </a:spcAft>
              <a:buFont typeface="Arial" panose="020B0604020202020204" pitchFamily="34" charset="0"/>
              <a:buChar char="•"/>
            </a:pPr>
            <a:r>
              <a:rPr lang="en-US" dirty="0">
                <a:solidFill>
                  <a:schemeClr val="bg1">
                    <a:lumMod val="95000"/>
                  </a:schemeClr>
                </a:solidFill>
                <a:latin typeface="Arial Nova Light" panose="020B0304020202020204" pitchFamily="34" charset="0"/>
              </a:rPr>
              <a:t>Life experiences</a:t>
            </a:r>
          </a:p>
          <a:p>
            <a:pPr marL="742950" lvl="1" indent="-285750">
              <a:spcBef>
                <a:spcPts val="200"/>
              </a:spcBef>
              <a:spcAft>
                <a:spcPts val="400"/>
              </a:spcAft>
              <a:buFont typeface="Arial" panose="020B0604020202020204" pitchFamily="34" charset="0"/>
              <a:buChar char="•"/>
            </a:pPr>
            <a:r>
              <a:rPr lang="en-US" dirty="0">
                <a:solidFill>
                  <a:schemeClr val="bg1">
                    <a:lumMod val="95000"/>
                  </a:schemeClr>
                </a:solidFill>
                <a:latin typeface="Arial Nova Light" panose="020B0304020202020204" pitchFamily="34" charset="0"/>
              </a:rPr>
              <a:t>Remembrances</a:t>
            </a:r>
          </a:p>
          <a:p>
            <a:pPr marL="742950" lvl="1" indent="-285750">
              <a:spcBef>
                <a:spcPts val="200"/>
              </a:spcBef>
              <a:spcAft>
                <a:spcPts val="400"/>
              </a:spcAft>
              <a:buFont typeface="Arial" panose="020B0604020202020204" pitchFamily="34" charset="0"/>
              <a:buChar char="•"/>
            </a:pPr>
            <a:r>
              <a:rPr lang="en-US" dirty="0">
                <a:solidFill>
                  <a:schemeClr val="bg1">
                    <a:lumMod val="95000"/>
                  </a:schemeClr>
                </a:solidFill>
                <a:latin typeface="Arial Nova Light" panose="020B0304020202020204" pitchFamily="34" charset="0"/>
              </a:rPr>
              <a:t>Meeting expressed expectations</a:t>
            </a:r>
            <a:endParaRPr lang="en-US" sz="2000" dirty="0">
              <a:solidFill>
                <a:schemeClr val="bg1">
                  <a:lumMod val="95000"/>
                </a:schemeClr>
              </a:solidFill>
              <a:latin typeface="Arial Nova Light" panose="020B0304020202020204" pitchFamily="34" charset="0"/>
            </a:endParaRPr>
          </a:p>
        </p:txBody>
      </p:sp>
      <p:pic>
        <p:nvPicPr>
          <p:cNvPr id="6" name="Picture 5" descr="White puzzle with one red piece">
            <a:extLst>
              <a:ext uri="{FF2B5EF4-FFF2-40B4-BE49-F238E27FC236}">
                <a16:creationId xmlns:a16="http://schemas.microsoft.com/office/drawing/2014/main" id="{F34C79E8-06A3-4BA5-8FCC-0B945641E04A}"/>
              </a:ext>
            </a:extLst>
          </p:cNvPr>
          <p:cNvPicPr>
            <a:picLocks noChangeAspect="1"/>
          </p:cNvPicPr>
          <p:nvPr/>
        </p:nvPicPr>
        <p:blipFill rotWithShape="1">
          <a:blip r:embed="rId3">
            <a:alphaModFix amt="35000"/>
          </a:blip>
          <a:srcRect/>
          <a:stretch/>
        </p:blipFill>
        <p:spPr>
          <a:xfrm>
            <a:off x="20" y="-60579"/>
            <a:ext cx="12191980" cy="6857990"/>
          </a:xfrm>
          <a:prstGeom prst="rect">
            <a:avLst/>
          </a:prstGeom>
        </p:spPr>
      </p:pic>
      <p:sp>
        <p:nvSpPr>
          <p:cNvPr id="7" name="Content Placeholder 6">
            <a:extLst>
              <a:ext uri="{FF2B5EF4-FFF2-40B4-BE49-F238E27FC236}">
                <a16:creationId xmlns:a16="http://schemas.microsoft.com/office/drawing/2014/main" id="{DFC6CFBF-32EA-4A27-8CD1-5B5EED94E2B2}"/>
              </a:ext>
            </a:extLst>
          </p:cNvPr>
          <p:cNvSpPr>
            <a:spLocks noGrp="1"/>
          </p:cNvSpPr>
          <p:nvPr>
            <p:ph sz="half" idx="2"/>
          </p:nvPr>
        </p:nvSpPr>
        <p:spPr>
          <a:xfrm>
            <a:off x="6218743" y="2203649"/>
            <a:ext cx="5040000" cy="4140000"/>
          </a:xfrm>
        </p:spPr>
        <p:txBody>
          <a:bodyPr>
            <a:normAutofit fontScale="92500" lnSpcReduction="20000"/>
          </a:bodyPr>
          <a:lstStyle/>
          <a:p>
            <a:pPr marL="342900" lvl="0" indent="-342900">
              <a:buClrTx/>
              <a:buFont typeface="Wingdings" panose="05000000000000000000" pitchFamily="2" charset="2"/>
              <a:buChar char="Ø"/>
            </a:pPr>
            <a:r>
              <a:rPr lang="en-US" sz="2200" dirty="0">
                <a:solidFill>
                  <a:schemeClr val="bg1">
                    <a:lumMod val="95000"/>
                  </a:schemeClr>
                </a:solidFill>
                <a:effectLst/>
                <a:latin typeface="Arial Nova Light" panose="020B0304020202020204" pitchFamily="34" charset="0"/>
              </a:rPr>
              <a:t>Using the information gathered for future use</a:t>
            </a:r>
          </a:p>
          <a:p>
            <a:pPr marL="742950" lvl="1" indent="-285750">
              <a:buFont typeface="Arial" panose="020B0604020202020204" pitchFamily="34" charset="0"/>
              <a:buChar char="•"/>
            </a:pPr>
            <a:r>
              <a:rPr lang="en-US" sz="1900" dirty="0">
                <a:solidFill>
                  <a:schemeClr val="bg1">
                    <a:lumMod val="95000"/>
                  </a:schemeClr>
                </a:solidFill>
                <a:effectLst/>
                <a:latin typeface="Arial Nova Light" panose="020B0304020202020204" pitchFamily="34" charset="0"/>
              </a:rPr>
              <a:t>PAD / CAD / Lifestyle Maximizer information at renewal</a:t>
            </a:r>
          </a:p>
          <a:p>
            <a:pPr marL="742950" lvl="1" indent="-285750">
              <a:buFont typeface="Arial" panose="020B0604020202020204" pitchFamily="34" charset="0"/>
              <a:buChar char="•"/>
            </a:pPr>
            <a:r>
              <a:rPr lang="en-US" sz="1900" dirty="0">
                <a:solidFill>
                  <a:schemeClr val="bg1">
                    <a:lumMod val="95000"/>
                  </a:schemeClr>
                </a:solidFill>
                <a:effectLst/>
                <a:latin typeface="Arial Nova Light" panose="020B0304020202020204" pitchFamily="34" charset="0"/>
              </a:rPr>
              <a:t>R Question and DOS at renewal and/or during a policy change</a:t>
            </a:r>
          </a:p>
          <a:p>
            <a:pPr marL="342900" lvl="0" indent="-342900">
              <a:buClrTx/>
              <a:buFont typeface="Wingdings" panose="05000000000000000000" pitchFamily="2" charset="2"/>
              <a:buChar char="Ø"/>
            </a:pPr>
            <a:r>
              <a:rPr lang="en-US" sz="2200" dirty="0">
                <a:solidFill>
                  <a:schemeClr val="bg1">
                    <a:lumMod val="95000"/>
                  </a:schemeClr>
                </a:solidFill>
                <a:effectLst/>
                <a:latin typeface="Arial Nova Light" panose="020B0304020202020204" pitchFamily="34" charset="0"/>
              </a:rPr>
              <a:t>Random mid-term touches by phone or email </a:t>
            </a:r>
          </a:p>
          <a:p>
            <a:pPr marL="342900" lvl="0" indent="-342900">
              <a:buClrTx/>
              <a:buFont typeface="Wingdings" panose="05000000000000000000" pitchFamily="2" charset="2"/>
              <a:buChar char="Ø"/>
            </a:pPr>
            <a:r>
              <a:rPr lang="en-US" sz="2200" dirty="0">
                <a:solidFill>
                  <a:schemeClr val="bg1">
                    <a:lumMod val="95000"/>
                  </a:schemeClr>
                </a:solidFill>
                <a:effectLst/>
                <a:latin typeface="Arial Nova Light" panose="020B0304020202020204" pitchFamily="34" charset="0"/>
              </a:rPr>
              <a:t>Offering Zoom and in-person meetings</a:t>
            </a:r>
          </a:p>
          <a:p>
            <a:pPr marL="342900" lvl="0" indent="-342900">
              <a:spcAft>
                <a:spcPts val="800"/>
              </a:spcAft>
              <a:buClrTx/>
              <a:buFont typeface="Wingdings" panose="05000000000000000000" pitchFamily="2" charset="2"/>
              <a:buChar char="Ø"/>
            </a:pPr>
            <a:r>
              <a:rPr lang="en-US" sz="2200" dirty="0">
                <a:solidFill>
                  <a:schemeClr val="bg1">
                    <a:lumMod val="95000"/>
                  </a:schemeClr>
                </a:solidFill>
                <a:effectLst/>
                <a:latin typeface="Arial Nova Light" panose="020B0304020202020204" pitchFamily="34" charset="0"/>
              </a:rPr>
              <a:t>Making the client feel like a “STAR”!  </a:t>
            </a:r>
          </a:p>
          <a:p>
            <a:pPr marL="342900" lvl="0" indent="-342900">
              <a:spcAft>
                <a:spcPts val="800"/>
              </a:spcAft>
              <a:buClrTx/>
              <a:buFont typeface="Wingdings" panose="05000000000000000000" pitchFamily="2" charset="2"/>
              <a:buChar char="Ø"/>
            </a:pPr>
            <a:r>
              <a:rPr lang="en-US" sz="2200" b="1" i="1" dirty="0">
                <a:solidFill>
                  <a:schemeClr val="bg1">
                    <a:lumMod val="95000"/>
                  </a:schemeClr>
                </a:solidFill>
                <a:latin typeface="Arial Nova Light" panose="020B0304020202020204" pitchFamily="34" charset="0"/>
              </a:rPr>
              <a:t>Do it in ways others are not</a:t>
            </a:r>
            <a:endParaRPr lang="en-US" sz="2200" b="1" i="1" dirty="0">
              <a:solidFill>
                <a:schemeClr val="bg1">
                  <a:lumMod val="95000"/>
                </a:schemeClr>
              </a:solidFill>
              <a:effectLst/>
              <a:latin typeface="Arial Nova Light" panose="020B0304020202020204" pitchFamily="34" charset="0"/>
            </a:endParaRPr>
          </a:p>
          <a:p>
            <a:endParaRPr lang="en-CA" dirty="0">
              <a:solidFill>
                <a:schemeClr val="bg1">
                  <a:lumMod val="95000"/>
                </a:schemeClr>
              </a:solidFill>
            </a:endParaRPr>
          </a:p>
        </p:txBody>
      </p:sp>
    </p:spTree>
    <p:extLst>
      <p:ext uri="{BB962C8B-B14F-4D97-AF65-F5344CB8AC3E}">
        <p14:creationId xmlns:p14="http://schemas.microsoft.com/office/powerpoint/2010/main" val="4897218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Picture 79" descr="White bulbs with a yellow one standing out">
            <a:extLst>
              <a:ext uri="{FF2B5EF4-FFF2-40B4-BE49-F238E27FC236}">
                <a16:creationId xmlns:a16="http://schemas.microsoft.com/office/drawing/2014/main" id="{BB12C1F3-921D-439C-88ED-5FC262B4478A}"/>
              </a:ext>
            </a:extLst>
          </p:cNvPr>
          <p:cNvPicPr>
            <a:picLocks noChangeAspect="1"/>
          </p:cNvPicPr>
          <p:nvPr/>
        </p:nvPicPr>
        <p:blipFill rotWithShape="1">
          <a:blip r:embed="rId3">
            <a:alphaModFix amt="35000"/>
          </a:blip>
          <a:srcRect b="15730"/>
          <a:stretch/>
        </p:blipFill>
        <p:spPr>
          <a:xfrm>
            <a:off x="20" y="10"/>
            <a:ext cx="12191980" cy="6857990"/>
          </a:xfrm>
          <a:prstGeom prst="rect">
            <a:avLst/>
          </a:prstGeom>
          <a:noFill/>
        </p:spPr>
      </p:pic>
      <p:sp>
        <p:nvSpPr>
          <p:cNvPr id="2" name="Title 1">
            <a:extLst>
              <a:ext uri="{FF2B5EF4-FFF2-40B4-BE49-F238E27FC236}">
                <a16:creationId xmlns:a16="http://schemas.microsoft.com/office/drawing/2014/main" id="{E5325C7C-8E9D-43E7-B431-0A1A21CA0502}"/>
              </a:ext>
            </a:extLst>
          </p:cNvPr>
          <p:cNvSpPr>
            <a:spLocks noGrp="1"/>
          </p:cNvSpPr>
          <p:nvPr>
            <p:ph type="title"/>
          </p:nvPr>
        </p:nvSpPr>
        <p:spPr/>
        <p:txBody>
          <a:bodyPr vert="horz" lIns="91440" tIns="45720" rIns="91440" bIns="45720" rtlCol="0" anchor="b">
            <a:normAutofit/>
          </a:bodyPr>
          <a:lstStyle/>
          <a:p>
            <a:r>
              <a:rPr lang="en-US" sz="3600" b="1" spc="600" dirty="0">
                <a:solidFill>
                  <a:schemeClr val="bg1">
                    <a:lumMod val="95000"/>
                  </a:schemeClr>
                </a:solidFill>
                <a:effectLst/>
                <a:latin typeface="Abadi" panose="020B0604020104020204" pitchFamily="34" charset="0"/>
              </a:rPr>
              <a:t>PACKAGING </a:t>
            </a:r>
            <a:r>
              <a:rPr lang="en-US" sz="3600" b="1" spc="600" dirty="0">
                <a:solidFill>
                  <a:schemeClr val="bg1">
                    <a:lumMod val="95000"/>
                  </a:schemeClr>
                </a:solidFill>
                <a:latin typeface="Abadi" panose="020B0604020104020204" pitchFamily="34" charset="0"/>
              </a:rPr>
              <a:t>MINDSET FOR GROWTH</a:t>
            </a:r>
            <a:endParaRPr lang="en-US" sz="3600" spc="600" dirty="0">
              <a:solidFill>
                <a:schemeClr val="bg1">
                  <a:lumMod val="95000"/>
                </a:schemeClr>
              </a:solidFill>
              <a:latin typeface="Abadi" panose="020B0604020104020204" pitchFamily="34" charset="0"/>
            </a:endParaRPr>
          </a:p>
        </p:txBody>
      </p:sp>
      <p:sp>
        <p:nvSpPr>
          <p:cNvPr id="5" name="Content Placeholder 4">
            <a:extLst>
              <a:ext uri="{FF2B5EF4-FFF2-40B4-BE49-F238E27FC236}">
                <a16:creationId xmlns:a16="http://schemas.microsoft.com/office/drawing/2014/main" id="{9A30CDE4-AF88-4AA8-A955-B32DF5030C44}"/>
              </a:ext>
            </a:extLst>
          </p:cNvPr>
          <p:cNvSpPr>
            <a:spLocks noGrp="1"/>
          </p:cNvSpPr>
          <p:nvPr>
            <p:ph sz="half" idx="2"/>
          </p:nvPr>
        </p:nvSpPr>
        <p:spPr>
          <a:xfrm>
            <a:off x="1670709" y="2174150"/>
            <a:ext cx="6141720" cy="4247059"/>
          </a:xfrm>
        </p:spPr>
        <p:txBody>
          <a:bodyPr anchor="t">
            <a:normAutofit fontScale="92500"/>
          </a:bodyPr>
          <a:lstStyle/>
          <a:p>
            <a:r>
              <a:rPr lang="en-CA" sz="2400" b="1" spc="300" dirty="0">
                <a:solidFill>
                  <a:schemeClr val="bg1"/>
                </a:solidFill>
              </a:rPr>
              <a:t>THE BOX</a:t>
            </a:r>
          </a:p>
          <a:p>
            <a:r>
              <a:rPr lang="en-CA" sz="2400" b="1" spc="300" dirty="0">
                <a:solidFill>
                  <a:schemeClr val="bg1"/>
                </a:solidFill>
              </a:rPr>
              <a:t>THE STORY</a:t>
            </a:r>
          </a:p>
          <a:p>
            <a:r>
              <a:rPr lang="en-CA" sz="2400" b="1" spc="300" dirty="0">
                <a:solidFill>
                  <a:schemeClr val="bg1"/>
                </a:solidFill>
              </a:rPr>
              <a:t>WHAT SETS ONE APART</a:t>
            </a:r>
          </a:p>
          <a:p>
            <a:pPr marL="800100" marR="0" lvl="1" indent="-3429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2200" i="0" u="none" strike="noStrike" kern="1200" cap="none" spc="0" normalizeH="0" baseline="0" noProof="0" dirty="0">
                <a:ln>
                  <a:noFill/>
                </a:ln>
                <a:solidFill>
                  <a:prstClr val="white">
                    <a:lumMod val="75000"/>
                    <a:lumOff val="25000"/>
                  </a:prstClr>
                </a:solidFill>
                <a:effectLst/>
                <a:uLnTx/>
                <a:uFillTx/>
                <a:latin typeface="Abadi Extra Light" panose="020B0204020104020204" pitchFamily="34" charset="0"/>
                <a:ea typeface="+mn-ea"/>
                <a:cs typeface="+mn-cs"/>
              </a:rPr>
              <a:t>Positive</a:t>
            </a:r>
          </a:p>
          <a:p>
            <a:pPr marL="800100" marR="0" lvl="1" indent="-342900" algn="l" defTabSz="914400" rtl="0" eaLnBrk="1" fontAlgn="auto" latinLnBrk="0" hangingPunct="1">
              <a:lnSpc>
                <a:spcPct val="125000"/>
              </a:lnSpc>
              <a:spcBef>
                <a:spcPts val="0"/>
              </a:spcBef>
              <a:spcAft>
                <a:spcPts val="600"/>
              </a:spcAft>
              <a:buClrTx/>
              <a:buSzTx/>
              <a:buFont typeface="Calibri" panose="020F0502020204030204" pitchFamily="34" charset="0"/>
              <a:buChar char="•"/>
              <a:tabLst/>
              <a:defRPr/>
            </a:pPr>
            <a:r>
              <a:rPr kumimoji="0" lang="en-US" sz="2200" i="0" u="none" strike="noStrike" kern="1200" cap="none" spc="0" normalizeH="0" baseline="0" noProof="0" dirty="0">
                <a:ln>
                  <a:noFill/>
                </a:ln>
                <a:solidFill>
                  <a:prstClr val="white">
                    <a:lumMod val="75000"/>
                    <a:lumOff val="25000"/>
                  </a:prstClr>
                </a:solidFill>
                <a:effectLst/>
                <a:uLnTx/>
                <a:uFillTx/>
                <a:latin typeface="Abadi Extra Light" panose="020B0204020104020204" pitchFamily="34" charset="0"/>
                <a:ea typeface="+mn-ea"/>
                <a:cs typeface="+mn-cs"/>
              </a:rPr>
              <a:t>Appealing</a:t>
            </a:r>
          </a:p>
          <a:p>
            <a:pPr marL="800100" marR="0" lvl="1" indent="-342900" algn="l" defTabSz="914400" rtl="0" eaLnBrk="1" fontAlgn="auto" latinLnBrk="0" hangingPunct="1">
              <a:lnSpc>
                <a:spcPct val="125000"/>
              </a:lnSpc>
              <a:spcBef>
                <a:spcPts val="0"/>
              </a:spcBef>
              <a:spcAft>
                <a:spcPts val="600"/>
              </a:spcAft>
              <a:buClrTx/>
              <a:buSzTx/>
              <a:buFont typeface="Calibri" panose="020F0502020204030204" pitchFamily="34" charset="0"/>
              <a:buChar char="•"/>
              <a:tabLst/>
              <a:defRPr/>
            </a:pPr>
            <a:r>
              <a:rPr kumimoji="0" lang="en-US" sz="2200" i="0" u="none" strike="noStrike" kern="1200" cap="none" spc="0" normalizeH="0" baseline="0" noProof="0" dirty="0">
                <a:ln>
                  <a:noFill/>
                </a:ln>
                <a:solidFill>
                  <a:prstClr val="white">
                    <a:lumMod val="75000"/>
                    <a:lumOff val="25000"/>
                  </a:prstClr>
                </a:solidFill>
                <a:effectLst/>
                <a:uLnTx/>
                <a:uFillTx/>
                <a:latin typeface="Abadi Extra Light" panose="020B0204020104020204" pitchFamily="34" charset="0"/>
                <a:ea typeface="+mn-ea"/>
                <a:cs typeface="+mn-cs"/>
              </a:rPr>
              <a:t>Impactful</a:t>
            </a:r>
          </a:p>
          <a:p>
            <a:pPr marL="800100" marR="0" lvl="1" indent="-342900" algn="l" defTabSz="914400" rtl="0" eaLnBrk="1" fontAlgn="auto" latinLnBrk="0" hangingPunct="1">
              <a:lnSpc>
                <a:spcPct val="125000"/>
              </a:lnSpc>
              <a:spcBef>
                <a:spcPts val="0"/>
              </a:spcBef>
              <a:spcAft>
                <a:spcPts val="600"/>
              </a:spcAft>
              <a:buClrTx/>
              <a:buSzTx/>
              <a:buFont typeface="Calibri" panose="020F0502020204030204" pitchFamily="34" charset="0"/>
              <a:buChar char="•"/>
              <a:tabLst/>
              <a:defRPr/>
            </a:pPr>
            <a:r>
              <a:rPr kumimoji="0" lang="en-US" sz="2200" i="0" u="none" strike="noStrike" kern="1200" cap="none" spc="0" normalizeH="0" baseline="0" noProof="0" dirty="0">
                <a:ln>
                  <a:noFill/>
                </a:ln>
                <a:solidFill>
                  <a:prstClr val="white">
                    <a:lumMod val="75000"/>
                    <a:lumOff val="25000"/>
                  </a:prstClr>
                </a:solidFill>
                <a:effectLst/>
                <a:uLnTx/>
                <a:uFillTx/>
                <a:latin typeface="Abadi Extra Light" panose="020B0204020104020204" pitchFamily="34" charset="0"/>
                <a:ea typeface="+mn-ea"/>
                <a:cs typeface="+mn-cs"/>
              </a:rPr>
              <a:t>Permanent</a:t>
            </a:r>
          </a:p>
          <a:p>
            <a:pPr marL="800100" marR="0" lvl="1" indent="-342900" algn="l" defTabSz="914400" rtl="0" eaLnBrk="1" fontAlgn="auto" latinLnBrk="0" hangingPunct="1">
              <a:lnSpc>
                <a:spcPct val="125000"/>
              </a:lnSpc>
              <a:spcBef>
                <a:spcPts val="0"/>
              </a:spcBef>
              <a:spcAft>
                <a:spcPts val="600"/>
              </a:spcAft>
              <a:buClrTx/>
              <a:buSzTx/>
              <a:buFont typeface="Calibri" panose="020F0502020204030204" pitchFamily="34" charset="0"/>
              <a:buChar char="•"/>
              <a:tabLst/>
              <a:defRPr/>
            </a:pPr>
            <a:r>
              <a:rPr kumimoji="0" lang="en-US" sz="2200" i="0" u="none" strike="noStrike" kern="1200" cap="none" spc="0" normalizeH="0" baseline="0" noProof="0" dirty="0">
                <a:ln>
                  <a:noFill/>
                </a:ln>
                <a:solidFill>
                  <a:prstClr val="white">
                    <a:lumMod val="75000"/>
                    <a:lumOff val="25000"/>
                  </a:prstClr>
                </a:solidFill>
                <a:effectLst/>
                <a:uLnTx/>
                <a:uFillTx/>
                <a:latin typeface="Abadi Extra Light" panose="020B0204020104020204" pitchFamily="34" charset="0"/>
                <a:ea typeface="+mn-ea"/>
                <a:cs typeface="+mn-cs"/>
              </a:rPr>
              <a:t>Escape commoditization</a:t>
            </a:r>
          </a:p>
          <a:p>
            <a:pPr marL="800100" marR="0" lvl="1" indent="-342900" algn="l" defTabSz="914400" rtl="0" eaLnBrk="1" fontAlgn="auto" latinLnBrk="0" hangingPunct="1">
              <a:lnSpc>
                <a:spcPct val="125000"/>
              </a:lnSpc>
              <a:spcBef>
                <a:spcPts val="0"/>
              </a:spcBef>
              <a:spcAft>
                <a:spcPts val="600"/>
              </a:spcAft>
              <a:buClrTx/>
              <a:buSzTx/>
              <a:buFont typeface="Calibri" panose="020F0502020204030204" pitchFamily="34" charset="0"/>
              <a:buChar char="•"/>
              <a:tabLst/>
              <a:defRPr/>
            </a:pPr>
            <a:r>
              <a:rPr kumimoji="0" lang="en-US" sz="2200" i="0" u="none" strike="noStrike" kern="1200" cap="none" spc="0" normalizeH="0" baseline="0" noProof="0" dirty="0">
                <a:ln>
                  <a:noFill/>
                </a:ln>
                <a:solidFill>
                  <a:prstClr val="white">
                    <a:lumMod val="75000"/>
                    <a:lumOff val="25000"/>
                  </a:prstClr>
                </a:solidFill>
                <a:effectLst/>
                <a:uLnTx/>
                <a:uFillTx/>
                <a:latin typeface="Abadi Extra Light" panose="020B0204020104020204" pitchFamily="34" charset="0"/>
                <a:ea typeface="+mn-ea"/>
                <a:cs typeface="+mn-cs"/>
              </a:rPr>
              <a:t>Gear everything to your very best clients’ prospects</a:t>
            </a:r>
          </a:p>
          <a:p>
            <a:endParaRPr lang="en-CA" dirty="0"/>
          </a:p>
          <a:p>
            <a:endParaRPr lang="en-CA" dirty="0"/>
          </a:p>
        </p:txBody>
      </p:sp>
    </p:spTree>
    <p:extLst>
      <p:ext uri="{BB962C8B-B14F-4D97-AF65-F5344CB8AC3E}">
        <p14:creationId xmlns:p14="http://schemas.microsoft.com/office/powerpoint/2010/main" val="1021866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WAYS TO MEASURE SUCCESS</a:t>
            </a:r>
            <a:endParaRPr lang="en-CA" sz="3000" spc="600" dirty="0">
              <a:latin typeface="Abadi Extra Light" panose="020B0204020104020204" pitchFamily="34" charset="0"/>
            </a:endParaRPr>
          </a:p>
        </p:txBody>
      </p:sp>
      <p:pic>
        <p:nvPicPr>
          <p:cNvPr id="3" name="Picture 2" descr="Logo&#10;&#10;Description automatically generated">
            <a:extLst>
              <a:ext uri="{FF2B5EF4-FFF2-40B4-BE49-F238E27FC236}">
                <a16:creationId xmlns:a16="http://schemas.microsoft.com/office/drawing/2014/main" id="{15270AAE-D21C-1993-2752-C6B561457F27}"/>
              </a:ext>
            </a:extLst>
          </p:cNvPr>
          <p:cNvPicPr>
            <a:picLocks noChangeAspect="1"/>
          </p:cNvPicPr>
          <p:nvPr/>
        </p:nvPicPr>
        <p:blipFill>
          <a:blip r:embed="rId4"/>
          <a:stretch>
            <a:fillRect/>
          </a:stretch>
        </p:blipFill>
        <p:spPr>
          <a:xfrm>
            <a:off x="8261117" y="3905686"/>
            <a:ext cx="6014325" cy="3312237"/>
          </a:xfrm>
          <a:prstGeom prst="rect">
            <a:avLst/>
          </a:prstGeom>
        </p:spPr>
      </p:pic>
      <p:sp>
        <p:nvSpPr>
          <p:cNvPr id="7" name="Content Placeholder 6">
            <a:extLst>
              <a:ext uri="{FF2B5EF4-FFF2-40B4-BE49-F238E27FC236}">
                <a16:creationId xmlns:a16="http://schemas.microsoft.com/office/drawing/2014/main" id="{9A8F21BE-7B16-4710-8B01-21B270663BE1}"/>
              </a:ext>
            </a:extLst>
          </p:cNvPr>
          <p:cNvSpPr>
            <a:spLocks noGrp="1"/>
          </p:cNvSpPr>
          <p:nvPr>
            <p:ph idx="1"/>
          </p:nvPr>
        </p:nvSpPr>
        <p:spPr>
          <a:xfrm>
            <a:off x="1097280" y="2475867"/>
            <a:ext cx="10058400" cy="2616199"/>
          </a:xfrm>
          <a:ln>
            <a:noFill/>
          </a:ln>
        </p:spPr>
        <p:txBody>
          <a:bodyPr anchor="t">
            <a:normAutofit lnSpcReduction="10000"/>
          </a:bodyPr>
          <a:lstStyle/>
          <a:p>
            <a:pPr marL="749808" lvl="1" indent="-457200">
              <a:lnSpc>
                <a:spcPct val="200000"/>
              </a:lnSpc>
              <a:buClr>
                <a:schemeClr val="tx1"/>
              </a:buClr>
              <a:buFont typeface="Wingdings" panose="05000000000000000000" pitchFamily="2" charset="2"/>
              <a:buChar char="§"/>
            </a:pPr>
            <a:r>
              <a:rPr lang="en-US" sz="2800" b="1" dirty="0">
                <a:solidFill>
                  <a:schemeClr val="bg1"/>
                </a:solidFill>
                <a:cs typeface="Calibri" panose="020F0502020204030204" pitchFamily="34" charset="0"/>
              </a:rPr>
              <a:t>Retention Ratio</a:t>
            </a:r>
          </a:p>
          <a:p>
            <a:pPr marL="749808" lvl="1" indent="-457200">
              <a:lnSpc>
                <a:spcPct val="200000"/>
              </a:lnSpc>
              <a:buClr>
                <a:schemeClr val="tx1"/>
              </a:buClr>
              <a:buFont typeface="Wingdings" panose="05000000000000000000" pitchFamily="2" charset="2"/>
              <a:buChar char="§"/>
            </a:pPr>
            <a:r>
              <a:rPr lang="en-US" sz="2800" b="1" dirty="0">
                <a:solidFill>
                  <a:schemeClr val="bg1"/>
                </a:solidFill>
                <a:cs typeface="Calibri" panose="020F0502020204030204" pitchFamily="34" charset="0"/>
              </a:rPr>
              <a:t>Client Feed Back - Testimonials</a:t>
            </a:r>
          </a:p>
          <a:p>
            <a:pPr marL="749808" lvl="1" indent="-457200">
              <a:lnSpc>
                <a:spcPct val="200000"/>
              </a:lnSpc>
              <a:buClr>
                <a:schemeClr val="tx1"/>
              </a:buClr>
              <a:buFont typeface="Wingdings" panose="05000000000000000000" pitchFamily="2" charset="2"/>
              <a:buChar char="§"/>
            </a:pPr>
            <a:r>
              <a:rPr lang="en-US" sz="2800" b="1" dirty="0">
                <a:solidFill>
                  <a:schemeClr val="bg1"/>
                </a:solidFill>
                <a:cs typeface="Calibri" panose="020F0502020204030204" pitchFamily="34" charset="0"/>
              </a:rPr>
              <a:t>Growth</a:t>
            </a:r>
            <a:endParaRPr lang="en-CA" sz="2800" b="1" dirty="0">
              <a:solidFill>
                <a:schemeClr val="bg1"/>
              </a:solidFill>
              <a:cs typeface="Calibri" panose="020F0502020204030204" pitchFamily="34" charset="0"/>
            </a:endParaRPr>
          </a:p>
        </p:txBody>
      </p:sp>
    </p:spTree>
    <p:extLst>
      <p:ext uri="{BB962C8B-B14F-4D97-AF65-F5344CB8AC3E}">
        <p14:creationId xmlns:p14="http://schemas.microsoft.com/office/powerpoint/2010/main" val="37211709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8" name="Rectangle 77">
            <a:extLst>
              <a:ext uri="{FF2B5EF4-FFF2-40B4-BE49-F238E27FC236}">
                <a16:creationId xmlns:a16="http://schemas.microsoft.com/office/drawing/2014/main" id="{C1B60310-C5C3-46A0-A452-2A0B008434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2" name="Straight Connector 7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a:extLst>
              <a:ext uri="{FF2B5EF4-FFF2-40B4-BE49-F238E27FC236}">
                <a16:creationId xmlns:a16="http://schemas.microsoft.com/office/drawing/2014/main" id="{33BECB2B-2CFA-412C-880F-C4B60974936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42903" y="1917852"/>
            <a:ext cx="5943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74" name="Rectangle 73">
            <a:extLst>
              <a:ext uri="{FF2B5EF4-FFF2-40B4-BE49-F238E27FC236}">
                <a16:creationId xmlns:a16="http://schemas.microsoft.com/office/drawing/2014/main" id="{67B74F2B-9534-4540-96B0-5C8E958B9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5325C7C-8E9D-43E7-B431-0A1A21CA0502}"/>
              </a:ext>
            </a:extLst>
          </p:cNvPr>
          <p:cNvSpPr>
            <a:spLocks noGrp="1"/>
          </p:cNvSpPr>
          <p:nvPr>
            <p:ph type="title"/>
          </p:nvPr>
        </p:nvSpPr>
        <p:spPr>
          <a:xfrm>
            <a:off x="4486275" y="233548"/>
            <a:ext cx="7343874" cy="1450757"/>
          </a:xfrm>
        </p:spPr>
        <p:txBody>
          <a:bodyPr vert="horz" lIns="91440" tIns="45720" rIns="91440" bIns="45720" rtlCol="0" anchor="b">
            <a:normAutofit/>
          </a:bodyPr>
          <a:lstStyle/>
          <a:p>
            <a:pPr algn="r"/>
            <a:r>
              <a:rPr lang="en-US" sz="3600" b="1" spc="600" dirty="0">
                <a:solidFill>
                  <a:schemeClr val="bg1"/>
                </a:solidFill>
                <a:effectLst/>
                <a:latin typeface="Abadi" panose="020B0604020104020204" pitchFamily="34" charset="0"/>
              </a:rPr>
              <a:t>THE POWER OF PACKAGING</a:t>
            </a:r>
            <a:endParaRPr lang="en-US" sz="3600" spc="600" dirty="0">
              <a:solidFill>
                <a:schemeClr val="bg1"/>
              </a:solidFill>
              <a:latin typeface="Abadi" panose="020B0604020104020204" pitchFamily="34" charset="0"/>
            </a:endParaRPr>
          </a:p>
        </p:txBody>
      </p:sp>
      <p:pic>
        <p:nvPicPr>
          <p:cNvPr id="5" name="Picture 4">
            <a:extLst>
              <a:ext uri="{FF2B5EF4-FFF2-40B4-BE49-F238E27FC236}">
                <a16:creationId xmlns:a16="http://schemas.microsoft.com/office/drawing/2014/main" id="{EA2C58AB-18C7-4869-85B5-4B48B111BC5E}"/>
              </a:ext>
            </a:extLst>
          </p:cNvPr>
          <p:cNvPicPr>
            <a:picLocks noChangeAspect="1"/>
          </p:cNvPicPr>
          <p:nvPr/>
        </p:nvPicPr>
        <p:blipFill rotWithShape="1">
          <a:blip r:embed="rId3"/>
          <a:srcRect l="8286" r="10402"/>
          <a:stretch/>
        </p:blipFill>
        <p:spPr>
          <a:xfrm>
            <a:off x="1193532" y="1128455"/>
            <a:ext cx="3292743" cy="4601089"/>
          </a:xfrm>
          <a:prstGeom prst="rect">
            <a:avLst/>
          </a:prstGeom>
          <a:solidFill>
            <a:schemeClr val="bg1"/>
          </a:solidFill>
        </p:spPr>
      </p:pic>
      <p:sp>
        <p:nvSpPr>
          <p:cNvPr id="4" name="TextBox 3">
            <a:extLst>
              <a:ext uri="{FF2B5EF4-FFF2-40B4-BE49-F238E27FC236}">
                <a16:creationId xmlns:a16="http://schemas.microsoft.com/office/drawing/2014/main" id="{AE909208-F15D-48ED-BC6B-49972276891A}"/>
              </a:ext>
            </a:extLst>
          </p:cNvPr>
          <p:cNvSpPr txBox="1"/>
          <p:nvPr/>
        </p:nvSpPr>
        <p:spPr>
          <a:xfrm>
            <a:off x="5242903" y="2054430"/>
            <a:ext cx="5917589" cy="4017042"/>
          </a:xfrm>
          <a:prstGeom prst="rect">
            <a:avLst/>
          </a:prstGeom>
        </p:spPr>
        <p:txBody>
          <a:bodyPr vert="horz" lIns="0" tIns="45720" rIns="0" bIns="45720" rtlCol="0">
            <a:normAutofit fontScale="85000" lnSpcReduction="10000"/>
          </a:bodyPr>
          <a:lstStyle/>
          <a:p>
            <a:pPr lvl="0">
              <a:spcBef>
                <a:spcPts val="600"/>
              </a:spcBef>
              <a:spcAft>
                <a:spcPts val="600"/>
              </a:spcAft>
              <a:buFont typeface="Calibri" panose="020F0502020204030204" pitchFamily="34" charset="0"/>
            </a:pPr>
            <a:r>
              <a:rPr lang="en-US" sz="2400" dirty="0">
                <a:solidFill>
                  <a:schemeClr val="bg1"/>
                </a:solidFill>
                <a:latin typeface="Abadi" panose="020B0604020104020204" pitchFamily="34" charset="0"/>
              </a:rPr>
              <a:t> </a:t>
            </a:r>
            <a:r>
              <a:rPr lang="en-US" sz="2400" b="1" spc="300" dirty="0">
                <a:solidFill>
                  <a:schemeClr val="bg1"/>
                </a:solidFill>
                <a:effectLst/>
                <a:latin typeface="Abadi" panose="020B0604020104020204" pitchFamily="34" charset="0"/>
              </a:rPr>
              <a:t>ESSENTIAL SERVICE STEPS: </a:t>
            </a:r>
            <a:r>
              <a:rPr lang="en-US" sz="2400" dirty="0">
                <a:solidFill>
                  <a:schemeClr val="bg1"/>
                </a:solidFill>
                <a:effectLst/>
                <a:latin typeface="Abadi" panose="020B0604020104020204" pitchFamily="34" charset="0"/>
              </a:rPr>
              <a:t> </a:t>
            </a:r>
          </a:p>
          <a:p>
            <a:pPr marL="742950" lvl="1" indent="-285750">
              <a:lnSpc>
                <a:spcPct val="150000"/>
              </a:lnSpc>
              <a:spcAft>
                <a:spcPts val="600"/>
              </a:spcAft>
              <a:buFont typeface="Wingdings" panose="05000000000000000000" pitchFamily="2" charset="2"/>
              <a:buChar char="ü"/>
            </a:pPr>
            <a:r>
              <a:rPr lang="en-US" sz="2000" dirty="0">
                <a:solidFill>
                  <a:schemeClr val="bg1"/>
                </a:solidFill>
                <a:effectLst/>
                <a:latin typeface="Abadi" panose="020B0604020104020204" pitchFamily="34" charset="0"/>
              </a:rPr>
              <a:t>Realistically manage client expectations</a:t>
            </a:r>
          </a:p>
          <a:p>
            <a:pPr marL="742950" lvl="1" indent="-285750">
              <a:lnSpc>
                <a:spcPct val="150000"/>
              </a:lnSpc>
              <a:spcAft>
                <a:spcPts val="600"/>
              </a:spcAft>
              <a:buFont typeface="Wingdings" panose="05000000000000000000" pitchFamily="2" charset="2"/>
              <a:buChar char="ü"/>
            </a:pPr>
            <a:r>
              <a:rPr lang="en-US" sz="2000" dirty="0">
                <a:solidFill>
                  <a:schemeClr val="bg1"/>
                </a:solidFill>
                <a:effectLst/>
                <a:latin typeface="Abadi" panose="020B0604020104020204" pitchFamily="34" charset="0"/>
              </a:rPr>
              <a:t>Under promise, over deliver</a:t>
            </a:r>
          </a:p>
          <a:p>
            <a:pPr marL="742950" lvl="1" indent="-285750">
              <a:lnSpc>
                <a:spcPct val="150000"/>
              </a:lnSpc>
              <a:spcAft>
                <a:spcPts val="600"/>
              </a:spcAft>
              <a:buFont typeface="Wingdings" panose="05000000000000000000" pitchFamily="2" charset="2"/>
              <a:buChar char="ü"/>
            </a:pPr>
            <a:r>
              <a:rPr lang="en-US" sz="2000" dirty="0">
                <a:solidFill>
                  <a:schemeClr val="bg1"/>
                </a:solidFill>
                <a:latin typeface="Abadi" panose="020B0604020104020204" pitchFamily="34" charset="0"/>
              </a:rPr>
              <a:t>A</a:t>
            </a:r>
            <a:r>
              <a:rPr lang="en-US" sz="2000" dirty="0">
                <a:solidFill>
                  <a:schemeClr val="bg1"/>
                </a:solidFill>
                <a:effectLst/>
                <a:latin typeface="Abadi" panose="020B0604020104020204" pitchFamily="34" charset="0"/>
              </a:rPr>
              <a:t>lways be on time</a:t>
            </a:r>
          </a:p>
          <a:p>
            <a:pPr marL="742950" lvl="1" indent="-285750">
              <a:lnSpc>
                <a:spcPct val="150000"/>
              </a:lnSpc>
              <a:spcAft>
                <a:spcPts val="600"/>
              </a:spcAft>
              <a:buFont typeface="Wingdings" panose="05000000000000000000" pitchFamily="2" charset="2"/>
              <a:buChar char="ü"/>
            </a:pPr>
            <a:r>
              <a:rPr lang="en-US" sz="2000" dirty="0">
                <a:solidFill>
                  <a:schemeClr val="bg1"/>
                </a:solidFill>
                <a:latin typeface="Abadi" panose="020B0604020104020204" pitchFamily="34" charset="0"/>
              </a:rPr>
              <a:t>D</a:t>
            </a:r>
            <a:r>
              <a:rPr lang="en-US" sz="2000" dirty="0">
                <a:solidFill>
                  <a:schemeClr val="bg1"/>
                </a:solidFill>
                <a:effectLst/>
                <a:latin typeface="Abadi" panose="020B0604020104020204" pitchFamily="34" charset="0"/>
              </a:rPr>
              <a:t>o what you say you are going to do</a:t>
            </a:r>
          </a:p>
          <a:p>
            <a:pPr marL="742950" lvl="1" indent="-285750">
              <a:lnSpc>
                <a:spcPct val="150000"/>
              </a:lnSpc>
              <a:spcAft>
                <a:spcPts val="600"/>
              </a:spcAft>
              <a:buFont typeface="Wingdings" panose="05000000000000000000" pitchFamily="2" charset="2"/>
              <a:buChar char="ü"/>
            </a:pPr>
            <a:r>
              <a:rPr lang="en-US" sz="2000" dirty="0">
                <a:solidFill>
                  <a:schemeClr val="bg1"/>
                </a:solidFill>
                <a:effectLst/>
                <a:latin typeface="Abadi" panose="020B0604020104020204" pitchFamily="34" charset="0"/>
              </a:rPr>
              <a:t>“Please” and “Thank you”</a:t>
            </a:r>
          </a:p>
          <a:p>
            <a:pPr marL="742950" lvl="1" indent="-285750">
              <a:lnSpc>
                <a:spcPct val="150000"/>
              </a:lnSpc>
              <a:spcAft>
                <a:spcPts val="600"/>
              </a:spcAft>
              <a:buFont typeface="Wingdings" panose="05000000000000000000" pitchFamily="2" charset="2"/>
              <a:buChar char="ü"/>
            </a:pPr>
            <a:r>
              <a:rPr lang="en-US" sz="2000" dirty="0">
                <a:solidFill>
                  <a:schemeClr val="bg1"/>
                </a:solidFill>
                <a:effectLst/>
                <a:latin typeface="Abadi" panose="020B0604020104020204" pitchFamily="34" charset="0"/>
              </a:rPr>
              <a:t>Listen – Choose your words wisely</a:t>
            </a:r>
          </a:p>
          <a:p>
            <a:pPr marL="742950" lvl="1" indent="-285750">
              <a:lnSpc>
                <a:spcPct val="150000"/>
              </a:lnSpc>
              <a:spcAft>
                <a:spcPts val="600"/>
              </a:spcAft>
              <a:buFont typeface="Wingdings" panose="05000000000000000000" pitchFamily="2" charset="2"/>
              <a:buChar char="ü"/>
            </a:pPr>
            <a:r>
              <a:rPr lang="en-US" sz="2000" dirty="0">
                <a:solidFill>
                  <a:schemeClr val="bg1"/>
                </a:solidFill>
                <a:effectLst/>
                <a:latin typeface="Abadi" panose="020B0604020104020204" pitchFamily="34" charset="0"/>
              </a:rPr>
              <a:t>Our behaviour/performance mus</a:t>
            </a:r>
            <a:r>
              <a:rPr lang="en-US" sz="2000" dirty="0">
                <a:solidFill>
                  <a:schemeClr val="bg1"/>
                </a:solidFill>
                <a:latin typeface="Abadi" panose="020B0604020104020204" pitchFamily="34" charset="0"/>
              </a:rPr>
              <a:t>t follow our packaging</a:t>
            </a:r>
            <a:endParaRPr lang="en-US" sz="2000" dirty="0">
              <a:solidFill>
                <a:schemeClr val="bg1"/>
              </a:solidFill>
              <a:effectLst/>
              <a:latin typeface="Abadi" panose="020B0604020104020204" pitchFamily="34" charset="0"/>
            </a:endParaRPr>
          </a:p>
          <a:p>
            <a:pPr marL="742950" lvl="1" indent="-285750">
              <a:lnSpc>
                <a:spcPct val="150000"/>
              </a:lnSpc>
              <a:spcAft>
                <a:spcPts val="600"/>
              </a:spcAft>
              <a:buFont typeface="Wingdings" panose="05000000000000000000" pitchFamily="2" charset="2"/>
              <a:buChar char="ü"/>
            </a:pPr>
            <a:r>
              <a:rPr lang="en-US" sz="2000" dirty="0">
                <a:solidFill>
                  <a:schemeClr val="bg1"/>
                </a:solidFill>
                <a:latin typeface="Abadi" panose="020B0604020104020204" pitchFamily="34" charset="0"/>
              </a:rPr>
              <a:t>No excuses – Never say “sorry”</a:t>
            </a:r>
            <a:endParaRPr lang="en-US" sz="2000" dirty="0">
              <a:solidFill>
                <a:schemeClr val="bg1"/>
              </a:solidFill>
              <a:effectLst/>
              <a:latin typeface="Abadi" panose="020B0604020104020204" pitchFamily="34" charset="0"/>
            </a:endParaRPr>
          </a:p>
        </p:txBody>
      </p:sp>
    </p:spTree>
    <p:extLst>
      <p:ext uri="{BB962C8B-B14F-4D97-AF65-F5344CB8AC3E}">
        <p14:creationId xmlns:p14="http://schemas.microsoft.com/office/powerpoint/2010/main" val="30384103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C4448C-08A6-4E2F-A9D3-1A2F11DA1912}"/>
              </a:ext>
            </a:extLst>
          </p:cNvPr>
          <p:cNvSpPr>
            <a:spLocks noGrp="1"/>
          </p:cNvSpPr>
          <p:nvPr>
            <p:ph type="title"/>
          </p:nvPr>
        </p:nvSpPr>
        <p:spPr/>
        <p:txBody>
          <a:bodyPr>
            <a:normAutofit/>
          </a:bodyPr>
          <a:lstStyle/>
          <a:p>
            <a:pPr>
              <a:lnSpc>
                <a:spcPct val="107000"/>
              </a:lnSpc>
              <a:spcAft>
                <a:spcPts val="800"/>
              </a:spcAft>
            </a:pPr>
            <a:r>
              <a:rPr lang="en-US" sz="3600" spc="300" dirty="0">
                <a:solidFill>
                  <a:schemeClr val="bg1"/>
                </a:solidFill>
                <a:latin typeface="Abadi" panose="020B0604020104020204" pitchFamily="34" charset="0"/>
              </a:rPr>
              <a:t>PACKAGE THE CULTURE</a:t>
            </a:r>
            <a:br>
              <a:rPr lang="en-US" sz="3600" spc="300" dirty="0">
                <a:solidFill>
                  <a:schemeClr val="bg1"/>
                </a:solidFill>
                <a:latin typeface="Abadi" panose="020B0604020104020204" pitchFamily="34" charset="0"/>
              </a:rPr>
            </a:br>
            <a:r>
              <a:rPr lang="en-US" sz="3600" spc="300" dirty="0">
                <a:solidFill>
                  <a:schemeClr val="bg1"/>
                </a:solidFill>
                <a:latin typeface="Abadi" panose="020B0604020104020204" pitchFamily="34" charset="0"/>
              </a:rPr>
              <a:t>NO EXCUSES – NEVER SAY “SORRY”</a:t>
            </a:r>
            <a:endParaRPr lang="en-CA" sz="3600" spc="300" dirty="0">
              <a:solidFill>
                <a:schemeClr val="bg1"/>
              </a:solidFill>
              <a:latin typeface="Abadi" panose="020B0604020104020204" pitchFamily="34" charset="0"/>
            </a:endParaRPr>
          </a:p>
        </p:txBody>
      </p:sp>
      <p:sp>
        <p:nvSpPr>
          <p:cNvPr id="10" name="Title 2">
            <a:extLst>
              <a:ext uri="{FF2B5EF4-FFF2-40B4-BE49-F238E27FC236}">
                <a16:creationId xmlns:a16="http://schemas.microsoft.com/office/drawing/2014/main" id="{9AF55B4C-2051-4362-A87E-6AC92D4DF35C}"/>
              </a:ext>
            </a:extLst>
          </p:cNvPr>
          <p:cNvSpPr txBox="1">
            <a:spLocks/>
          </p:cNvSpPr>
          <p:nvPr/>
        </p:nvSpPr>
        <p:spPr>
          <a:xfrm>
            <a:off x="2695575" y="2061439"/>
            <a:ext cx="6743700" cy="10833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endParaRPr lang="en-CA" dirty="0"/>
          </a:p>
        </p:txBody>
      </p:sp>
      <p:pic>
        <p:nvPicPr>
          <p:cNvPr id="1026" name="Picture 2" descr="The power of empathy in business relationships">
            <a:extLst>
              <a:ext uri="{FF2B5EF4-FFF2-40B4-BE49-F238E27FC236}">
                <a16:creationId xmlns:a16="http://schemas.microsoft.com/office/drawing/2014/main" id="{162E6D3C-2491-4D4D-A834-ADFDE76C47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2369" y="2426659"/>
            <a:ext cx="6511126" cy="3434619"/>
          </a:xfrm>
          <a:prstGeom prst="rect">
            <a:avLst/>
          </a:prstGeom>
          <a:solidFill>
            <a:schemeClr val="tx1">
              <a:alpha val="8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6" name="TextBox 5">
            <a:extLst>
              <a:ext uri="{FF2B5EF4-FFF2-40B4-BE49-F238E27FC236}">
                <a16:creationId xmlns:a16="http://schemas.microsoft.com/office/drawing/2014/main" id="{3BDDFB0C-0112-4CD4-9C70-0B2C6CD4CB6C}"/>
              </a:ext>
            </a:extLst>
          </p:cNvPr>
          <p:cNvSpPr txBox="1"/>
          <p:nvPr/>
        </p:nvSpPr>
        <p:spPr>
          <a:xfrm>
            <a:off x="591441" y="2749162"/>
            <a:ext cx="5157605" cy="2519472"/>
          </a:xfrm>
          <a:prstGeom prst="rect">
            <a:avLst/>
          </a:prstGeom>
          <a:noFill/>
        </p:spPr>
        <p:txBody>
          <a:bodyPr wrap="square" numCol="1" rtlCol="0">
            <a:spAutoFit/>
          </a:bodyPr>
          <a:lstStyle/>
          <a:p>
            <a:pPr marL="342900" indent="-342900">
              <a:lnSpc>
                <a:spcPct val="170000"/>
              </a:lnSpc>
              <a:spcAft>
                <a:spcPts val="800"/>
              </a:spcAft>
              <a:buFont typeface="Arial" panose="020B0604020202020204" pitchFamily="34" charset="0"/>
              <a:buChar char="•"/>
            </a:pPr>
            <a:r>
              <a:rPr lang="en-CA" sz="2200" i="1" spc="300" dirty="0">
                <a:solidFill>
                  <a:schemeClr val="bg1"/>
                </a:solidFill>
                <a:latin typeface="Arial Nova Light" panose="020B0304020202020204" pitchFamily="34" charset="0"/>
                <a:ea typeface="Calibri" panose="020F0502020204030204" pitchFamily="34" charset="0"/>
                <a:cs typeface="Calibri" panose="020F0502020204030204" pitchFamily="34" charset="0"/>
              </a:rPr>
              <a:t>EMPATHY OVER EXCUSES</a:t>
            </a:r>
          </a:p>
          <a:p>
            <a:pPr marL="342900" indent="-342900">
              <a:lnSpc>
                <a:spcPct val="170000"/>
              </a:lnSpc>
              <a:spcAft>
                <a:spcPts val="800"/>
              </a:spcAft>
              <a:buFont typeface="Arial" panose="020B0604020202020204" pitchFamily="34" charset="0"/>
              <a:buChar char="•"/>
            </a:pPr>
            <a:r>
              <a:rPr lang="en-CA" sz="2200" i="1" spc="300" dirty="0">
                <a:solidFill>
                  <a:schemeClr val="bg1"/>
                </a:solidFill>
                <a:latin typeface="Arial Nova Light" panose="020B0304020202020204" pitchFamily="34" charset="0"/>
                <a:ea typeface="Calibri" panose="020F0502020204030204" pitchFamily="34" charset="0"/>
                <a:cs typeface="Calibri" panose="020F0502020204030204" pitchFamily="34" charset="0"/>
              </a:rPr>
              <a:t>UNDERSTANDING OVER JUSTIFICATION</a:t>
            </a:r>
          </a:p>
          <a:p>
            <a:pPr marL="342900" indent="-342900">
              <a:lnSpc>
                <a:spcPct val="170000"/>
              </a:lnSpc>
              <a:spcAft>
                <a:spcPts val="800"/>
              </a:spcAft>
              <a:buFont typeface="Arial" panose="020B0604020202020204" pitchFamily="34" charset="0"/>
              <a:buChar char="•"/>
            </a:pPr>
            <a:r>
              <a:rPr lang="en-CA" sz="2200" i="1" spc="300" dirty="0">
                <a:solidFill>
                  <a:schemeClr val="bg1"/>
                </a:solidFill>
                <a:latin typeface="Arial Nova Light" panose="020B0304020202020204" pitchFamily="34" charset="0"/>
                <a:ea typeface="Calibri" panose="020F0502020204030204" pitchFamily="34" charset="0"/>
                <a:cs typeface="Calibri" panose="020F0502020204030204" pitchFamily="34" charset="0"/>
              </a:rPr>
              <a:t>LISTENING OVER TALKING</a:t>
            </a:r>
            <a:endParaRPr lang="en-US" sz="2200" spc="300" dirty="0">
              <a:solidFill>
                <a:schemeClr val="bg1"/>
              </a:solidFill>
              <a:latin typeface="Arial Nova Light" panose="020B030402020202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83573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67">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0" name="Straight Connector 69">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DC25767D-AF0D-41C3-B30E-4C3C3696C1BC}"/>
              </a:ext>
            </a:extLst>
          </p:cNvPr>
          <p:cNvPicPr preferRelativeResize="0">
            <a:picLocks noChangeAspect="1"/>
          </p:cNvPicPr>
          <p:nvPr/>
        </p:nvPicPr>
        <p:blipFill rotWithShape="1">
          <a:blip r:embed="rId3"/>
          <a:srcRect l="-1855" t="5872" r="1776" b="2966"/>
          <a:stretch/>
        </p:blipFill>
        <p:spPr>
          <a:xfrm>
            <a:off x="240856" y="0"/>
            <a:ext cx="7309829" cy="6846832"/>
          </a:xfrm>
          <a:prstGeom prst="rect">
            <a:avLst/>
          </a:prstGeom>
        </p:spPr>
      </p:pic>
      <p:sp>
        <p:nvSpPr>
          <p:cNvPr id="72" name="Rectangle 71">
            <a:extLst>
              <a:ext uri="{FF2B5EF4-FFF2-40B4-BE49-F238E27FC236}">
                <a16:creationId xmlns:a16="http://schemas.microsoft.com/office/drawing/2014/main" id="{6482F060-A4AF-4E0B-B364-7C6BA4AE9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7556905" y="0"/>
            <a:ext cx="464131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F51E430-1B90-4DE8-B3A2-13FB23CDB6F2}"/>
              </a:ext>
            </a:extLst>
          </p:cNvPr>
          <p:cNvSpPr>
            <a:spLocks noGrp="1"/>
          </p:cNvSpPr>
          <p:nvPr>
            <p:ph type="title"/>
          </p:nvPr>
        </p:nvSpPr>
        <p:spPr>
          <a:xfrm>
            <a:off x="7788366" y="640080"/>
            <a:ext cx="4162778" cy="2850320"/>
          </a:xfrm>
        </p:spPr>
        <p:txBody>
          <a:bodyPr vert="horz" lIns="91440" tIns="45720" rIns="91440" bIns="45720" rtlCol="0" anchor="b">
            <a:normAutofit/>
          </a:bodyPr>
          <a:lstStyle/>
          <a:p>
            <a:r>
              <a:rPr lang="en-US" sz="3600" b="1" spc="300" dirty="0">
                <a:solidFill>
                  <a:srgbClr val="FFFFFF"/>
                </a:solidFill>
                <a:latin typeface="Abadi" panose="020B0604020104020204" pitchFamily="34" charset="0"/>
              </a:rPr>
              <a:t>OUR </a:t>
            </a:r>
            <a:r>
              <a:rPr lang="en-US" sz="3600" b="1" spc="300" dirty="0">
                <a:solidFill>
                  <a:srgbClr val="FFFFFF"/>
                </a:solidFill>
                <a:effectLst/>
                <a:latin typeface="Abadi" panose="020B0604020104020204" pitchFamily="34" charset="0"/>
              </a:rPr>
              <a:t>PACKAGING</a:t>
            </a:r>
            <a:br>
              <a:rPr lang="en-US" sz="3800" b="1" dirty="0">
                <a:solidFill>
                  <a:srgbClr val="FFFFFF"/>
                </a:solidFill>
                <a:effectLst/>
                <a:latin typeface="Abadi" panose="020B0604020104020204" pitchFamily="34" charset="0"/>
              </a:rPr>
            </a:br>
            <a:r>
              <a:rPr lang="en-US" sz="3300" i="0" dirty="0">
                <a:solidFill>
                  <a:srgbClr val="FFFFFF"/>
                </a:solidFill>
                <a:effectLst/>
                <a:latin typeface="+mn-lt"/>
              </a:rPr>
              <a:t>UNIQUE PROCESS</a:t>
            </a:r>
            <a:r>
              <a:rPr lang="en-US" sz="2800" i="0" dirty="0">
                <a:solidFill>
                  <a:srgbClr val="FFFFFF"/>
                </a:solidFill>
                <a:effectLst/>
                <a:latin typeface="+mn-lt"/>
              </a:rPr>
              <a:t>™</a:t>
            </a:r>
            <a:endParaRPr lang="en-US" sz="3300" dirty="0">
              <a:solidFill>
                <a:srgbClr val="FFFFFF"/>
              </a:solidFill>
              <a:latin typeface="+mn-lt"/>
            </a:endParaRPr>
          </a:p>
        </p:txBody>
      </p:sp>
      <p:cxnSp>
        <p:nvCxnSpPr>
          <p:cNvPr id="74" name="Straight Connector 73">
            <a:extLst>
              <a:ext uri="{FF2B5EF4-FFF2-40B4-BE49-F238E27FC236}">
                <a16:creationId xmlns:a16="http://schemas.microsoft.com/office/drawing/2014/main" id="{B9EB6DAA-2F0C-43D5-A577-15D5D2C4E3F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85922" y="3651268"/>
            <a:ext cx="3383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32C752E-E65E-4017-BC14-C7AC79EE68A5}"/>
              </a:ext>
            </a:extLst>
          </p:cNvPr>
          <p:cNvSpPr txBox="1"/>
          <p:nvPr/>
        </p:nvSpPr>
        <p:spPr>
          <a:xfrm>
            <a:off x="458267" y="2178983"/>
            <a:ext cx="4294708" cy="4185683"/>
          </a:xfrm>
          <a:prstGeom prst="rect">
            <a:avLst/>
          </a:prstGeom>
        </p:spPr>
        <p:txBody>
          <a:bodyPr vert="horz" lIns="0" tIns="45720" rIns="0" bIns="45720" rtlCol="0" anchor="ctr">
            <a:noAutofit/>
          </a:bodyPr>
          <a:lstStyle/>
          <a:p>
            <a:pPr marL="171450" indent="-171450">
              <a:spcAft>
                <a:spcPts val="800"/>
              </a:spcAft>
              <a:buFont typeface="Wingdings" panose="05000000000000000000" pitchFamily="2" charset="2"/>
              <a:buChar char="§"/>
            </a:pPr>
            <a:endParaRPr lang="en-US" sz="1300" dirty="0">
              <a:solidFill>
                <a:srgbClr val="FFFFFF"/>
              </a:solidFill>
              <a:effectLst/>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373510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56">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59" name="Straight Connector 58">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F51E430-1B90-4DE8-B3A2-13FB23CDB6F2}"/>
              </a:ext>
            </a:extLst>
          </p:cNvPr>
          <p:cNvSpPr>
            <a:spLocks noGrp="1"/>
          </p:cNvSpPr>
          <p:nvPr>
            <p:ph type="title"/>
          </p:nvPr>
        </p:nvSpPr>
        <p:spPr>
          <a:xfrm>
            <a:off x="403004" y="757899"/>
            <a:ext cx="4349971" cy="1666501"/>
          </a:xfrm>
        </p:spPr>
        <p:txBody>
          <a:bodyPr vert="horz" lIns="91440" tIns="45720" rIns="91440" bIns="45720" rtlCol="0" anchor="ctr">
            <a:normAutofit/>
          </a:bodyPr>
          <a:lstStyle/>
          <a:p>
            <a:r>
              <a:rPr lang="en-US" sz="3600" b="1" spc="300" dirty="0">
                <a:solidFill>
                  <a:srgbClr val="FFFFFF"/>
                </a:solidFill>
                <a:latin typeface="Abadi" panose="020B0604020104020204" pitchFamily="34" charset="0"/>
              </a:rPr>
              <a:t>OUR </a:t>
            </a:r>
            <a:r>
              <a:rPr lang="en-US" sz="3600" b="1" spc="600" dirty="0">
                <a:solidFill>
                  <a:srgbClr val="FFFFFF"/>
                </a:solidFill>
                <a:effectLst/>
                <a:latin typeface="Abadi" panose="020B0604020104020204" pitchFamily="34" charset="0"/>
              </a:rPr>
              <a:t>PACKAGING</a:t>
            </a:r>
            <a:br>
              <a:rPr lang="en-US" sz="4000" b="1" dirty="0">
                <a:solidFill>
                  <a:srgbClr val="FFFFFF"/>
                </a:solidFill>
                <a:effectLst/>
              </a:rPr>
            </a:br>
            <a:r>
              <a:rPr lang="en-US" sz="1000" b="1" dirty="0">
                <a:solidFill>
                  <a:srgbClr val="FFFFFF"/>
                </a:solidFill>
                <a:effectLst/>
              </a:rPr>
              <a:t> </a:t>
            </a:r>
            <a:br>
              <a:rPr lang="en-US" sz="4000" b="1" dirty="0">
                <a:solidFill>
                  <a:srgbClr val="FFFFFF"/>
                </a:solidFill>
                <a:effectLst/>
              </a:rPr>
            </a:br>
            <a:r>
              <a:rPr lang="en-CA" sz="3200" b="0" i="0" dirty="0">
                <a:solidFill>
                  <a:schemeClr val="tx1"/>
                </a:solidFill>
                <a:effectLst/>
                <a:latin typeface="Abadi Extra Light" panose="020B0204020104020204" pitchFamily="34" charset="0"/>
              </a:rPr>
              <a:t>The Reith Advantage™</a:t>
            </a:r>
            <a:endParaRPr lang="en-US" sz="4000" dirty="0">
              <a:solidFill>
                <a:schemeClr val="tx1"/>
              </a:solidFill>
              <a:latin typeface="Abadi Extra Light" panose="020B0204020104020204" pitchFamily="34" charset="0"/>
            </a:endParaRPr>
          </a:p>
        </p:txBody>
      </p:sp>
      <p:cxnSp>
        <p:nvCxnSpPr>
          <p:cNvPr id="63" name="Straight Connector 62">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D32C752E-E65E-4017-BC14-C7AC79EE68A5}"/>
              </a:ext>
            </a:extLst>
          </p:cNvPr>
          <p:cNvSpPr txBox="1"/>
          <p:nvPr/>
        </p:nvSpPr>
        <p:spPr>
          <a:xfrm>
            <a:off x="458267" y="2178983"/>
            <a:ext cx="4294708" cy="4185683"/>
          </a:xfrm>
          <a:prstGeom prst="rect">
            <a:avLst/>
          </a:prstGeom>
        </p:spPr>
        <p:txBody>
          <a:bodyPr vert="horz" lIns="0" tIns="45720" rIns="0" bIns="45720" rtlCol="0" anchor="ctr">
            <a:noAutofit/>
          </a:bodyPr>
          <a:lstStyle/>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Our digital platform offering anytime, anywhere, 24/7 access through our </a:t>
            </a:r>
            <a:r>
              <a:rPr lang="en-US" sz="1300" u="sng" dirty="0">
                <a:solidFill>
                  <a:srgbClr val="FFFFFF"/>
                </a:solidFill>
                <a:effectLst/>
                <a:ea typeface="Cambria" panose="02040503050406030204" pitchFamily="18" charset="0"/>
                <a:cs typeface="Calibri" panose="020F0502020204030204" pitchFamily="34" charset="0"/>
                <a:hlinkClick r:id="rId3"/>
              </a:rPr>
              <a:t>web based portal and mobile app</a:t>
            </a:r>
            <a:endParaRPr lang="en-US" sz="1300" dirty="0">
              <a:solidFill>
                <a:srgbClr val="FFFFFF"/>
              </a:solidFill>
              <a:effectLst/>
              <a:ea typeface="Cambria" panose="02040503050406030204" pitchFamily="18" charset="0"/>
              <a:cs typeface="Calibri" panose="020F0502020204030204" pitchFamily="34" charset="0"/>
            </a:endParaRPr>
          </a:p>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An integrated insurance and financial services brokerage</a:t>
            </a:r>
          </a:p>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Our </a:t>
            </a:r>
            <a:r>
              <a:rPr lang="en-US" sz="1300" u="sng" dirty="0">
                <a:solidFill>
                  <a:srgbClr val="FFFFFF"/>
                </a:solidFill>
                <a:effectLst/>
                <a:ea typeface="Cambria" panose="02040503050406030204" pitchFamily="18" charset="0"/>
                <a:cs typeface="Calibri" panose="020F0502020204030204" pitchFamily="34" charset="0"/>
                <a:hlinkClick r:id="rId4"/>
              </a:rPr>
              <a:t>unique process</a:t>
            </a:r>
            <a:r>
              <a:rPr lang="en-US" sz="1300" dirty="0">
                <a:solidFill>
                  <a:srgbClr val="FFFFFF"/>
                </a:solidFill>
                <a:effectLst/>
                <a:ea typeface="Cambria" panose="02040503050406030204" pitchFamily="18" charset="0"/>
                <a:cs typeface="Calibri" panose="020F0502020204030204" pitchFamily="34" charset="0"/>
              </a:rPr>
              <a:t> —Mission to Your Prosperity™—developed through our over 100 years providing insurance and investment services to businesses and families</a:t>
            </a:r>
          </a:p>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Our </a:t>
            </a:r>
            <a:r>
              <a:rPr lang="en-US" sz="1300" u="sng" dirty="0">
                <a:solidFill>
                  <a:srgbClr val="FFFFFF"/>
                </a:solidFill>
                <a:effectLst/>
                <a:ea typeface="Cambria" panose="02040503050406030204" pitchFamily="18" charset="0"/>
                <a:cs typeface="Calibri" panose="020F0502020204030204" pitchFamily="34" charset="0"/>
                <a:hlinkClick r:id="rId4"/>
              </a:rPr>
              <a:t>exclusive discovery method</a:t>
            </a:r>
            <a:r>
              <a:rPr lang="en-US" sz="1300" dirty="0">
                <a:solidFill>
                  <a:srgbClr val="FFFFFF"/>
                </a:solidFill>
                <a:effectLst/>
                <a:ea typeface="Cambria" panose="02040503050406030204" pitchFamily="18" charset="0"/>
                <a:cs typeface="Calibri" panose="020F0502020204030204" pitchFamily="34" charset="0"/>
              </a:rPr>
              <a:t> of data collection and risk assessment</a:t>
            </a:r>
          </a:p>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Our ability to provide creative and affordable solutions that are truly bespoke for today yet flexible for the future</a:t>
            </a:r>
          </a:p>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Being the </a:t>
            </a:r>
            <a:r>
              <a:rPr lang="en-US" sz="1300" u="sng" dirty="0">
                <a:solidFill>
                  <a:srgbClr val="FFFFFF"/>
                </a:solidFill>
                <a:effectLst/>
                <a:ea typeface="Cambria" panose="02040503050406030204" pitchFamily="18" charset="0"/>
                <a:cs typeface="Calibri" panose="020F0502020204030204" pitchFamily="34" charset="0"/>
                <a:hlinkClick r:id="rId5"/>
              </a:rPr>
              <a:t>most award winning</a:t>
            </a:r>
            <a:r>
              <a:rPr lang="en-US" sz="1300" dirty="0">
                <a:solidFill>
                  <a:srgbClr val="FFFFFF"/>
                </a:solidFill>
                <a:effectLst/>
                <a:ea typeface="Cambria" panose="02040503050406030204" pitchFamily="18" charset="0"/>
                <a:cs typeface="Calibri" panose="020F0502020204030204" pitchFamily="34" charset="0"/>
              </a:rPr>
              <a:t> insurance broker in the St. Thomas &amp; London region</a:t>
            </a:r>
          </a:p>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A team that completes mandatory continuing education which exceeds regulatory requirement</a:t>
            </a:r>
          </a:p>
          <a:p>
            <a:pPr marL="171450" indent="-171450">
              <a:spcAft>
                <a:spcPts val="800"/>
              </a:spcAft>
              <a:buFont typeface="Wingdings" panose="05000000000000000000" pitchFamily="2" charset="2"/>
              <a:buChar char="§"/>
            </a:pPr>
            <a:r>
              <a:rPr lang="en-US" sz="1300" dirty="0">
                <a:solidFill>
                  <a:srgbClr val="FFFFFF"/>
                </a:solidFill>
                <a:effectLst/>
                <a:ea typeface="Cambria" panose="02040503050406030204" pitchFamily="18" charset="0"/>
                <a:cs typeface="Calibri" panose="020F0502020204030204" pitchFamily="34" charset="0"/>
              </a:rPr>
              <a:t>Being family owned since 1914 (read our </a:t>
            </a:r>
            <a:r>
              <a:rPr lang="en-US" sz="1300" u="sng" dirty="0">
                <a:solidFill>
                  <a:srgbClr val="FFFFFF"/>
                </a:solidFill>
                <a:effectLst/>
                <a:ea typeface="Cambria" panose="02040503050406030204" pitchFamily="18" charset="0"/>
                <a:cs typeface="Calibri" panose="020F0502020204030204" pitchFamily="34" charset="0"/>
                <a:hlinkClick r:id="rId6"/>
              </a:rPr>
              <a:t>history</a:t>
            </a:r>
            <a:r>
              <a:rPr lang="en-US" sz="1300" dirty="0">
                <a:solidFill>
                  <a:srgbClr val="FFFFFF"/>
                </a:solidFill>
                <a:effectLst/>
                <a:ea typeface="Cambria" panose="02040503050406030204" pitchFamily="18" charset="0"/>
                <a:cs typeface="Calibri" panose="020F0502020204030204" pitchFamily="34" charset="0"/>
              </a:rPr>
              <a:t>)</a:t>
            </a:r>
          </a:p>
        </p:txBody>
      </p:sp>
      <p:pic>
        <p:nvPicPr>
          <p:cNvPr id="7" name="Picture 6">
            <a:extLst>
              <a:ext uri="{FF2B5EF4-FFF2-40B4-BE49-F238E27FC236}">
                <a16:creationId xmlns:a16="http://schemas.microsoft.com/office/drawing/2014/main" id="{DC25767D-AF0D-41C3-B30E-4C3C3696C1BC}"/>
              </a:ext>
            </a:extLst>
          </p:cNvPr>
          <p:cNvPicPr preferRelativeResize="0">
            <a:picLocks noChangeAspect="1"/>
          </p:cNvPicPr>
          <p:nvPr/>
        </p:nvPicPr>
        <p:blipFill rotWithShape="1">
          <a:blip r:embed="rId7"/>
          <a:srcRect t="15575"/>
          <a:stretch/>
        </p:blipFill>
        <p:spPr>
          <a:xfrm>
            <a:off x="5000625" y="1591150"/>
            <a:ext cx="6736985" cy="4294044"/>
          </a:xfrm>
          <a:prstGeom prst="rect">
            <a:avLst/>
          </a:prstGeom>
        </p:spPr>
      </p:pic>
      <p:pic>
        <p:nvPicPr>
          <p:cNvPr id="13" name="Picture 12">
            <a:extLst>
              <a:ext uri="{FF2B5EF4-FFF2-40B4-BE49-F238E27FC236}">
                <a16:creationId xmlns:a16="http://schemas.microsoft.com/office/drawing/2014/main" id="{D25D1D69-B309-4C00-8844-DF4CDB2B3732}"/>
              </a:ext>
            </a:extLst>
          </p:cNvPr>
          <p:cNvPicPr preferRelativeResize="0">
            <a:picLocks noChangeAspect="1"/>
          </p:cNvPicPr>
          <p:nvPr/>
        </p:nvPicPr>
        <p:blipFill rotWithShape="1">
          <a:blip r:embed="rId7"/>
          <a:srcRect b="90998"/>
          <a:stretch/>
        </p:blipFill>
        <p:spPr>
          <a:xfrm>
            <a:off x="5000624" y="1153692"/>
            <a:ext cx="6736985" cy="457871"/>
          </a:xfrm>
          <a:prstGeom prst="rect">
            <a:avLst/>
          </a:prstGeom>
        </p:spPr>
      </p:pic>
    </p:spTree>
    <p:extLst>
      <p:ext uri="{BB962C8B-B14F-4D97-AF65-F5344CB8AC3E}">
        <p14:creationId xmlns:p14="http://schemas.microsoft.com/office/powerpoint/2010/main" val="23606099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2" name="Straight Connector 8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4" name="Rectangle 83">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896503-541D-474A-BAEF-71CDE6BA3F9A}"/>
              </a:ext>
            </a:extLst>
          </p:cNvPr>
          <p:cNvSpPr>
            <a:spLocks noGrp="1"/>
          </p:cNvSpPr>
          <p:nvPr>
            <p:ph type="title"/>
          </p:nvPr>
        </p:nvSpPr>
        <p:spPr>
          <a:xfrm>
            <a:off x="416689" y="643466"/>
            <a:ext cx="3450461" cy="5470463"/>
          </a:xfrm>
        </p:spPr>
        <p:txBody>
          <a:bodyPr vert="horz" lIns="91440" tIns="45720" rIns="91440" bIns="45720" rtlCol="0" anchor="ctr">
            <a:normAutofit/>
          </a:bodyPr>
          <a:lstStyle/>
          <a:p>
            <a:pPr algn="r"/>
            <a:r>
              <a:rPr lang="en-US" sz="3600" spc="600" dirty="0">
                <a:solidFill>
                  <a:schemeClr val="bg1"/>
                </a:solidFill>
                <a:latin typeface="Abadi" panose="020B0604020104020204" pitchFamily="34" charset="0"/>
              </a:rPr>
              <a:t>PACKAGING</a:t>
            </a:r>
            <a:br>
              <a:rPr lang="en-US" sz="3600" dirty="0">
                <a:solidFill>
                  <a:schemeClr val="bg1"/>
                </a:solidFill>
              </a:rPr>
            </a:br>
            <a:r>
              <a:rPr lang="en-US" sz="3200" dirty="0">
                <a:solidFill>
                  <a:schemeClr val="bg1"/>
                </a:solidFill>
                <a:latin typeface="Abadi Extra Light" panose="020B0204020104020204" pitchFamily="34" charset="0"/>
              </a:rPr>
              <a:t>- </a:t>
            </a:r>
            <a:r>
              <a:rPr lang="en-US" sz="2800" b="0" i="0" dirty="0">
                <a:solidFill>
                  <a:schemeClr val="bg1"/>
                </a:solidFill>
                <a:effectLst/>
                <a:latin typeface="Abadi Extra Light" panose="020B0204020104020204" pitchFamily="34" charset="0"/>
              </a:rPr>
              <a:t>OUR HISTORY</a:t>
            </a:r>
            <a:endParaRPr lang="en-US" sz="3600" dirty="0">
              <a:solidFill>
                <a:schemeClr val="bg1"/>
              </a:solidFill>
              <a:latin typeface="Abadi Extra Light" panose="020B0204020104020204" pitchFamily="34" charset="0"/>
            </a:endParaRPr>
          </a:p>
        </p:txBody>
      </p:sp>
      <p:cxnSp>
        <p:nvCxnSpPr>
          <p:cNvPr id="86" name="Straight Connector 85">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9" name="TextBox 3">
            <a:extLst>
              <a:ext uri="{FF2B5EF4-FFF2-40B4-BE49-F238E27FC236}">
                <a16:creationId xmlns:a16="http://schemas.microsoft.com/office/drawing/2014/main" id="{A8FC48CE-404A-4729-8DCF-57F07D667C5A}"/>
              </a:ext>
            </a:extLst>
          </p:cNvPr>
          <p:cNvSpPr txBox="1"/>
          <p:nvPr/>
        </p:nvSpPr>
        <p:spPr>
          <a:xfrm>
            <a:off x="4280664" y="333375"/>
            <a:ext cx="7489051" cy="6191250"/>
          </a:xfrm>
          <a:prstGeom prst="rect">
            <a:avLst/>
          </a:prstGeom>
        </p:spPr>
        <p:txBody>
          <a:bodyPr vert="horz" lIns="0" tIns="45720" rIns="0" bIns="45720" rtlCol="0" anchor="ctr">
            <a:normAutofit lnSpcReduction="10000"/>
          </a:bodyPr>
          <a:lstStyle/>
          <a:p>
            <a:pPr>
              <a:lnSpc>
                <a:spcPct val="90000"/>
              </a:lnSpc>
              <a:spcAft>
                <a:spcPts val="600"/>
              </a:spcAft>
              <a:buFont typeface="Calibri" panose="020F0502020204030204" pitchFamily="34" charset="0"/>
            </a:pPr>
            <a:r>
              <a:rPr lang="en-US" sz="1600" b="1" i="0" spc="600" dirty="0">
                <a:solidFill>
                  <a:srgbClr val="92D050"/>
                </a:solidFill>
                <a:effectLst/>
                <a:latin typeface="Abadi" panose="020B0604020104020204" pitchFamily="34" charset="0"/>
              </a:rPr>
              <a:t>FROM 1914 TO PRESENT</a:t>
            </a:r>
          </a:p>
          <a:p>
            <a:pPr>
              <a:lnSpc>
                <a:spcPct val="90000"/>
              </a:lnSpc>
              <a:buFont typeface="Calibri" panose="020F0502020204030204" pitchFamily="34" charset="0"/>
              <a:buChar char="•"/>
            </a:pPr>
            <a:r>
              <a:rPr lang="en-US" sz="1400" b="1" dirty="0">
                <a:solidFill>
                  <a:srgbClr val="92D050"/>
                </a:solidFill>
                <a:latin typeface="Abadi" panose="020B0604020104020204" pitchFamily="34" charset="0"/>
              </a:rPr>
              <a:t>1914 - 1961 </a:t>
            </a:r>
          </a:p>
          <a:p>
            <a:pPr lvl="1">
              <a:lnSpc>
                <a:spcPct val="90000"/>
              </a:lnSpc>
            </a:pPr>
            <a:r>
              <a:rPr lang="en-US" sz="1200" b="0" i="0" dirty="0">
                <a:solidFill>
                  <a:schemeClr val="bg1"/>
                </a:solidFill>
                <a:effectLst/>
              </a:rPr>
              <a:t>While working the family farm near Shedden Ontario, Alvin McCauley Brown began his insurance practice selling accident and sickness policies to area farm families. He formed the A.M. Brown Insurance Agency.</a:t>
            </a:r>
          </a:p>
          <a:p>
            <a:pPr lvl="1">
              <a:lnSpc>
                <a:spcPct val="90000"/>
              </a:lnSpc>
              <a:buFont typeface="Calibri" panose="020F0502020204030204" pitchFamily="34" charset="0"/>
              <a:buChar char="•"/>
            </a:pPr>
            <a:endParaRPr lang="en-US" sz="1200" b="0" i="0" dirty="0">
              <a:solidFill>
                <a:schemeClr val="bg1"/>
              </a:solidFill>
              <a:effectLst/>
            </a:endParaRPr>
          </a:p>
          <a:p>
            <a:pPr lvl="1">
              <a:lnSpc>
                <a:spcPct val="90000"/>
              </a:lnSpc>
            </a:pPr>
            <a:r>
              <a:rPr lang="en-US" sz="1200" b="0" i="0" dirty="0">
                <a:solidFill>
                  <a:schemeClr val="bg1"/>
                </a:solidFill>
                <a:effectLst/>
              </a:rPr>
              <a:t>The A.M. Brown Insurance Agency opened its St. Thomas,.</a:t>
            </a:r>
          </a:p>
          <a:p>
            <a:pPr lvl="1">
              <a:lnSpc>
                <a:spcPct val="90000"/>
              </a:lnSpc>
              <a:buFont typeface="Calibri" panose="020F0502020204030204" pitchFamily="34" charset="0"/>
              <a:buChar char="•"/>
            </a:pPr>
            <a:endParaRPr lang="en-US" sz="1200" b="0" i="0" dirty="0">
              <a:solidFill>
                <a:schemeClr val="bg1"/>
              </a:solidFill>
              <a:effectLst/>
            </a:endParaRPr>
          </a:p>
          <a:p>
            <a:pPr lvl="1">
              <a:lnSpc>
                <a:spcPct val="90000"/>
              </a:lnSpc>
            </a:pPr>
            <a:r>
              <a:rPr lang="en-US" sz="1200" b="0" i="0" dirty="0">
                <a:solidFill>
                  <a:schemeClr val="bg1"/>
                </a:solidFill>
                <a:effectLst/>
              </a:rPr>
              <a:t>Harold Jackson, Alvin Brown’s cousin, left his position as a Field Inspector with a major Canadian insurer to join the agency, acquiring it in 1962.</a:t>
            </a:r>
          </a:p>
          <a:p>
            <a:pPr>
              <a:lnSpc>
                <a:spcPct val="90000"/>
              </a:lnSpc>
              <a:buFont typeface="Calibri" panose="020F0502020204030204" pitchFamily="34" charset="0"/>
              <a:buChar char="•"/>
            </a:pPr>
            <a:endParaRPr lang="en-US" sz="1200" b="0" i="0" dirty="0">
              <a:solidFill>
                <a:schemeClr val="tx1">
                  <a:lumMod val="75000"/>
                  <a:lumOff val="25000"/>
                </a:schemeClr>
              </a:solidFill>
              <a:effectLst/>
            </a:endParaRPr>
          </a:p>
          <a:p>
            <a:pPr>
              <a:lnSpc>
                <a:spcPct val="90000"/>
              </a:lnSpc>
              <a:buFont typeface="Calibri" panose="020F0502020204030204" pitchFamily="34" charset="0"/>
              <a:buChar char="•"/>
            </a:pPr>
            <a:r>
              <a:rPr lang="en-US" sz="1400" b="1" i="0" dirty="0">
                <a:solidFill>
                  <a:srgbClr val="92D050"/>
                </a:solidFill>
                <a:effectLst/>
                <a:latin typeface="Abadi" panose="020B0604020104020204" pitchFamily="34" charset="0"/>
              </a:rPr>
              <a:t>1963 – 1987</a:t>
            </a:r>
          </a:p>
          <a:p>
            <a:pPr lvl="1">
              <a:lnSpc>
                <a:spcPct val="90000"/>
              </a:lnSpc>
            </a:pPr>
            <a:r>
              <a:rPr lang="en-US" sz="1200" b="0" i="0" dirty="0">
                <a:solidFill>
                  <a:schemeClr val="bg1"/>
                </a:solidFill>
                <a:effectLst/>
              </a:rPr>
              <a:t>Harold Jackson’s son-in-law, Dan Reith Sr., joined the agency and the practice was acquired from A.M. Brown.</a:t>
            </a:r>
          </a:p>
          <a:p>
            <a:pPr lvl="1">
              <a:lnSpc>
                <a:spcPct val="90000"/>
              </a:lnSpc>
              <a:buFont typeface="Calibri" panose="020F0502020204030204" pitchFamily="34" charset="0"/>
              <a:buChar char="•"/>
            </a:pPr>
            <a:endParaRPr lang="en-US" sz="1200" b="0" i="0" dirty="0">
              <a:solidFill>
                <a:schemeClr val="bg1"/>
              </a:solidFill>
              <a:effectLst/>
            </a:endParaRPr>
          </a:p>
          <a:p>
            <a:pPr lvl="1">
              <a:lnSpc>
                <a:spcPct val="90000"/>
              </a:lnSpc>
            </a:pPr>
            <a:r>
              <a:rPr lang="en-US" sz="1200" dirty="0">
                <a:solidFill>
                  <a:schemeClr val="bg1"/>
                </a:solidFill>
              </a:rPr>
              <a:t>T</a:t>
            </a:r>
            <a:r>
              <a:rPr lang="en-US" sz="1200" b="0" i="0" dirty="0">
                <a:solidFill>
                  <a:schemeClr val="bg1"/>
                </a:solidFill>
                <a:effectLst/>
              </a:rPr>
              <a:t>he agency grew through acquisitions and structured partnerships. In late 1973, Harold Jackson retired, and Jerry Beavis took a partnership after merging his agency with Reith &amp; Jackson. The practice changed its operating name to Reith &amp; Beavis Insurance Agency Limited.</a:t>
            </a:r>
          </a:p>
          <a:p>
            <a:pPr lvl="1">
              <a:lnSpc>
                <a:spcPct val="90000"/>
              </a:lnSpc>
              <a:buFont typeface="Calibri" panose="020F0502020204030204" pitchFamily="34" charset="0"/>
              <a:buChar char="•"/>
            </a:pPr>
            <a:endParaRPr lang="en-US" sz="1200" b="0" i="0" dirty="0">
              <a:solidFill>
                <a:schemeClr val="bg1"/>
              </a:solidFill>
              <a:effectLst/>
            </a:endParaRPr>
          </a:p>
          <a:p>
            <a:pPr lvl="1">
              <a:lnSpc>
                <a:spcPct val="90000"/>
              </a:lnSpc>
            </a:pPr>
            <a:r>
              <a:rPr lang="en-US" sz="1200" b="0" i="0" dirty="0">
                <a:solidFill>
                  <a:schemeClr val="bg1"/>
                </a:solidFill>
                <a:effectLst/>
              </a:rPr>
              <a:t> Provincial regulation introduced a new regulatory authority, The Registered Insurance Brokers of Ontario (RIBO), to govern and provide professional oversight. Subsequent to the establishment of RIBO, insurance agencies were subject to higher professional standards of practice and education and were identified as brokers. This regulatory change caused the firm to rebrand as Reith &amp; Beavis Insurance Brokers Limited.</a:t>
            </a:r>
          </a:p>
          <a:p>
            <a:pPr>
              <a:lnSpc>
                <a:spcPct val="90000"/>
              </a:lnSpc>
              <a:buFont typeface="Calibri" panose="020F0502020204030204" pitchFamily="34" charset="0"/>
              <a:buChar char="•"/>
            </a:pPr>
            <a:endParaRPr lang="en-US" sz="1200" b="0" i="0" dirty="0">
              <a:solidFill>
                <a:schemeClr val="bg1"/>
              </a:solidFill>
              <a:effectLst/>
            </a:endParaRPr>
          </a:p>
          <a:p>
            <a:pPr lvl="1">
              <a:lnSpc>
                <a:spcPct val="90000"/>
              </a:lnSpc>
            </a:pPr>
            <a:r>
              <a:rPr lang="en-US" sz="1200" b="0" i="0" dirty="0">
                <a:solidFill>
                  <a:schemeClr val="bg1"/>
                </a:solidFill>
                <a:effectLst/>
              </a:rPr>
              <a:t>After the acquisition of George S. McLachlan Insurance, the brokerage updated its brand to Reith &amp; Associates Insurance Brokers Limited.</a:t>
            </a:r>
          </a:p>
          <a:p>
            <a:pPr>
              <a:lnSpc>
                <a:spcPct val="90000"/>
              </a:lnSpc>
              <a:buFont typeface="Calibri" panose="020F0502020204030204" pitchFamily="34" charset="0"/>
              <a:buChar char="•"/>
            </a:pPr>
            <a:endParaRPr lang="en-US" sz="1200" b="0" i="0" dirty="0">
              <a:solidFill>
                <a:schemeClr val="tx1">
                  <a:lumMod val="75000"/>
                  <a:lumOff val="25000"/>
                </a:schemeClr>
              </a:solidFill>
              <a:effectLst/>
            </a:endParaRPr>
          </a:p>
          <a:p>
            <a:pPr>
              <a:lnSpc>
                <a:spcPct val="90000"/>
              </a:lnSpc>
              <a:buFont typeface="Calibri" panose="020F0502020204030204" pitchFamily="34" charset="0"/>
              <a:buChar char="•"/>
            </a:pPr>
            <a:r>
              <a:rPr lang="en-US" sz="1400" b="1" i="0" dirty="0">
                <a:solidFill>
                  <a:srgbClr val="92D050"/>
                </a:solidFill>
                <a:effectLst/>
                <a:latin typeface="Abadi" panose="020B0604020104020204" pitchFamily="34" charset="0"/>
              </a:rPr>
              <a:t>1992 - 2022</a:t>
            </a:r>
            <a:r>
              <a:rPr lang="en-US" sz="1400" b="0" i="0" dirty="0">
                <a:solidFill>
                  <a:schemeClr val="tx1">
                    <a:lumMod val="75000"/>
                    <a:lumOff val="25000"/>
                  </a:schemeClr>
                </a:solidFill>
                <a:effectLst/>
              </a:rPr>
              <a:t> </a:t>
            </a:r>
          </a:p>
          <a:p>
            <a:pPr lvl="1">
              <a:lnSpc>
                <a:spcPct val="90000"/>
              </a:lnSpc>
            </a:pPr>
            <a:r>
              <a:rPr lang="en-US" sz="1200" b="0" i="0" dirty="0">
                <a:solidFill>
                  <a:schemeClr val="bg1"/>
                </a:solidFill>
                <a:effectLst/>
              </a:rPr>
              <a:t>The brokerage welcomed Dan Reith Jr., and in </a:t>
            </a:r>
            <a:r>
              <a:rPr lang="en-US" sz="1200" i="0" dirty="0">
                <a:solidFill>
                  <a:schemeClr val="bg1"/>
                </a:solidFill>
                <a:effectLst/>
              </a:rPr>
              <a:t>1994</a:t>
            </a:r>
            <a:r>
              <a:rPr lang="en-US" sz="1200" b="0" i="0" dirty="0">
                <a:solidFill>
                  <a:schemeClr val="bg1"/>
                </a:solidFill>
                <a:effectLst/>
              </a:rPr>
              <a:t> his brother Darren Reith. At that time, the brokerage changed its operating name to Reith &amp; Associates Insurance and Financial Services Limited to reflect the expansion of products and services with the introduction of a life insurance and investment services team.</a:t>
            </a:r>
          </a:p>
          <a:p>
            <a:pPr lvl="1">
              <a:lnSpc>
                <a:spcPct val="90000"/>
              </a:lnSpc>
              <a:buFont typeface="Calibri" panose="020F0502020204030204" pitchFamily="34" charset="0"/>
              <a:buChar char="•"/>
            </a:pPr>
            <a:endParaRPr lang="en-US" sz="1200" b="0" i="0" dirty="0">
              <a:solidFill>
                <a:schemeClr val="bg1"/>
              </a:solidFill>
              <a:effectLst/>
            </a:endParaRPr>
          </a:p>
          <a:p>
            <a:pPr lvl="1">
              <a:lnSpc>
                <a:spcPct val="90000"/>
              </a:lnSpc>
            </a:pPr>
            <a:r>
              <a:rPr lang="en-US" sz="1200" b="0" i="0" dirty="0">
                <a:solidFill>
                  <a:schemeClr val="bg1"/>
                </a:solidFill>
                <a:effectLst/>
              </a:rPr>
              <a:t>Brothers Dan and Darren Reith have led the brokerage since December 2000, after the passing of their father.</a:t>
            </a:r>
          </a:p>
          <a:p>
            <a:pPr lvl="1">
              <a:lnSpc>
                <a:spcPct val="90000"/>
              </a:lnSpc>
              <a:buFont typeface="Calibri" panose="020F0502020204030204" pitchFamily="34" charset="0"/>
              <a:buChar char="•"/>
            </a:pPr>
            <a:endParaRPr lang="en-US" sz="1200" b="0" i="0" dirty="0">
              <a:solidFill>
                <a:schemeClr val="bg1"/>
              </a:solidFill>
              <a:effectLst/>
            </a:endParaRPr>
          </a:p>
          <a:p>
            <a:pPr lvl="1">
              <a:lnSpc>
                <a:spcPct val="90000"/>
              </a:lnSpc>
            </a:pPr>
            <a:r>
              <a:rPr lang="en-US" sz="1200" b="0" i="0" dirty="0">
                <a:solidFill>
                  <a:schemeClr val="bg1"/>
                </a:solidFill>
                <a:effectLst/>
              </a:rPr>
              <a:t>The brokerage embarked on a significant capital investment  transforming to a fully digital platform with enhanced online capabilities and the introduction of their own mobile App </a:t>
            </a:r>
            <a:r>
              <a:rPr lang="en-US" sz="1200" b="0" i="1" dirty="0">
                <a:solidFill>
                  <a:schemeClr val="bg1"/>
                </a:solidFill>
                <a:effectLst/>
              </a:rPr>
              <a:t>Reith </a:t>
            </a:r>
            <a:r>
              <a:rPr lang="en-US" sz="1200" b="0" i="1" dirty="0" err="1">
                <a:solidFill>
                  <a:schemeClr val="bg1"/>
                </a:solidFill>
                <a:effectLst/>
              </a:rPr>
              <a:t>OnLine</a:t>
            </a:r>
            <a:r>
              <a:rPr lang="en-US" sz="1200" b="0" i="1" baseline="30000" dirty="0" err="1">
                <a:solidFill>
                  <a:schemeClr val="bg1"/>
                </a:solidFill>
                <a:effectLst/>
              </a:rPr>
              <a:t>TM</a:t>
            </a:r>
            <a:r>
              <a:rPr lang="en-US" sz="1200" b="0" i="0" dirty="0">
                <a:solidFill>
                  <a:schemeClr val="bg1"/>
                </a:solidFill>
                <a:effectLst/>
              </a:rPr>
              <a:t>.</a:t>
            </a:r>
          </a:p>
          <a:p>
            <a:pPr lvl="1">
              <a:lnSpc>
                <a:spcPct val="90000"/>
              </a:lnSpc>
            </a:pPr>
            <a:endParaRPr lang="en-US" sz="1200" dirty="0">
              <a:solidFill>
                <a:schemeClr val="bg1"/>
              </a:solidFill>
            </a:endParaRPr>
          </a:p>
          <a:p>
            <a:pPr lvl="1">
              <a:lnSpc>
                <a:spcPct val="90000"/>
              </a:lnSpc>
            </a:pPr>
            <a:r>
              <a:rPr lang="en-US" sz="1200" b="0" i="0" dirty="0">
                <a:solidFill>
                  <a:schemeClr val="bg1"/>
                </a:solidFill>
                <a:effectLst/>
              </a:rPr>
              <a:t>Pandemic Ease of Doing Business – with clients &amp; remote team work.</a:t>
            </a:r>
          </a:p>
        </p:txBody>
      </p:sp>
    </p:spTree>
    <p:extLst>
      <p:ext uri="{BB962C8B-B14F-4D97-AF65-F5344CB8AC3E}">
        <p14:creationId xmlns:p14="http://schemas.microsoft.com/office/powerpoint/2010/main" val="26939973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75" name="Straight Connector 7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77" name="Rectangle 76">
            <a:extLst>
              <a:ext uri="{FF2B5EF4-FFF2-40B4-BE49-F238E27FC236}">
                <a16:creationId xmlns:a16="http://schemas.microsoft.com/office/drawing/2014/main" id="{F4FAA6B4-BAFB-4474-9B14-DC83A90965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896503-541D-474A-BAEF-71CDE6BA3F9A}"/>
              </a:ext>
            </a:extLst>
          </p:cNvPr>
          <p:cNvSpPr>
            <a:spLocks noGrp="1"/>
          </p:cNvSpPr>
          <p:nvPr>
            <p:ph type="title"/>
          </p:nvPr>
        </p:nvSpPr>
        <p:spPr>
          <a:xfrm>
            <a:off x="1097280" y="286603"/>
            <a:ext cx="10058400" cy="1450757"/>
          </a:xfrm>
        </p:spPr>
        <p:txBody>
          <a:bodyPr vert="horz" lIns="91440" tIns="45720" rIns="91440" bIns="45720" rtlCol="0" anchor="b">
            <a:normAutofit/>
          </a:bodyPr>
          <a:lstStyle/>
          <a:p>
            <a:r>
              <a:rPr lang="en-US" sz="3600" b="1" spc="600" dirty="0">
                <a:solidFill>
                  <a:schemeClr val="bg1"/>
                </a:solidFill>
                <a:latin typeface="Abadi" panose="020B0604020104020204" pitchFamily="34" charset="0"/>
              </a:rPr>
              <a:t>PACKAGING </a:t>
            </a:r>
            <a:r>
              <a:rPr lang="en-US" sz="3600" b="1" i="1" u="sng" spc="600" dirty="0">
                <a:solidFill>
                  <a:schemeClr val="bg1"/>
                </a:solidFill>
                <a:latin typeface="Abadi" panose="020B0604020104020204" pitchFamily="34" charset="0"/>
              </a:rPr>
              <a:t>YOU</a:t>
            </a:r>
          </a:p>
        </p:txBody>
      </p:sp>
      <p:cxnSp>
        <p:nvCxnSpPr>
          <p:cNvPr id="79" name="!!Straight Connector">
            <a:extLst>
              <a:ext uri="{FF2B5EF4-FFF2-40B4-BE49-F238E27FC236}">
                <a16:creationId xmlns:a16="http://schemas.microsoft.com/office/drawing/2014/main" id="{4364CDC3-ADB0-4691-9286-5925F160C2D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A8FC48CE-404A-4729-8DCF-57F07D667C5A}"/>
              </a:ext>
            </a:extLst>
          </p:cNvPr>
          <p:cNvSpPr txBox="1"/>
          <p:nvPr/>
        </p:nvSpPr>
        <p:spPr>
          <a:xfrm>
            <a:off x="887730" y="1809829"/>
            <a:ext cx="6019703" cy="4153223"/>
          </a:xfrm>
          <a:prstGeom prst="rect">
            <a:avLst/>
          </a:prstGeom>
          <a:noFill/>
        </p:spPr>
        <p:txBody>
          <a:bodyPr vert="horz" lIns="0" tIns="45720" rIns="0" bIns="45720" rtlCol="0">
            <a:normAutofit fontScale="92500"/>
          </a:bodyPr>
          <a:lstStyle/>
          <a:p>
            <a:pPr marL="800100" lvl="1" indent="-342900">
              <a:lnSpc>
                <a:spcPct val="200000"/>
              </a:lnSpc>
              <a:buFont typeface="Wingdings" panose="05000000000000000000" pitchFamily="2" charset="2"/>
              <a:buChar char="ü"/>
            </a:pPr>
            <a:r>
              <a:rPr lang="en-US" sz="2400" dirty="0">
                <a:solidFill>
                  <a:schemeClr val="bg1"/>
                </a:solidFill>
                <a:effectLst/>
                <a:latin typeface="Abadi Extra Light" panose="020B0204020104020204" pitchFamily="34" charset="0"/>
              </a:rPr>
              <a:t>Positive</a:t>
            </a:r>
          </a:p>
          <a:p>
            <a:pPr marL="800100" lvl="1" indent="-342900">
              <a:lnSpc>
                <a:spcPct val="200000"/>
              </a:lnSpc>
              <a:buFont typeface="Wingdings" panose="05000000000000000000" pitchFamily="2" charset="2"/>
              <a:buChar char="ü"/>
            </a:pPr>
            <a:r>
              <a:rPr lang="en-US" sz="2400" dirty="0">
                <a:solidFill>
                  <a:schemeClr val="bg1"/>
                </a:solidFill>
                <a:effectLst/>
                <a:latin typeface="Abadi Extra Light" panose="020B0204020104020204" pitchFamily="34" charset="0"/>
              </a:rPr>
              <a:t>Appealing</a:t>
            </a:r>
          </a:p>
          <a:p>
            <a:pPr marL="800100" lvl="1" indent="-342900">
              <a:lnSpc>
                <a:spcPct val="200000"/>
              </a:lnSpc>
              <a:buFont typeface="Wingdings" panose="05000000000000000000" pitchFamily="2" charset="2"/>
              <a:buChar char="ü"/>
            </a:pPr>
            <a:r>
              <a:rPr lang="en-US" sz="2400" dirty="0">
                <a:solidFill>
                  <a:schemeClr val="bg1"/>
                </a:solidFill>
                <a:effectLst/>
                <a:latin typeface="Abadi Extra Light" panose="020B0204020104020204" pitchFamily="34" charset="0"/>
              </a:rPr>
              <a:t>Impactful</a:t>
            </a:r>
          </a:p>
          <a:p>
            <a:pPr marL="800100" lvl="1" indent="-342900">
              <a:lnSpc>
                <a:spcPct val="200000"/>
              </a:lnSpc>
              <a:buFont typeface="Wingdings" panose="05000000000000000000" pitchFamily="2" charset="2"/>
              <a:buChar char="ü"/>
            </a:pPr>
            <a:r>
              <a:rPr lang="en-US" sz="2400" dirty="0">
                <a:solidFill>
                  <a:schemeClr val="bg1"/>
                </a:solidFill>
                <a:effectLst/>
                <a:latin typeface="Abadi Extra Light" panose="020B0204020104020204" pitchFamily="34" charset="0"/>
              </a:rPr>
              <a:t>Permanent</a:t>
            </a:r>
          </a:p>
          <a:p>
            <a:pPr marL="800100" lvl="1" indent="-342900">
              <a:lnSpc>
                <a:spcPct val="200000"/>
              </a:lnSpc>
              <a:buFont typeface="Wingdings" panose="05000000000000000000" pitchFamily="2" charset="2"/>
              <a:buChar char="ü"/>
            </a:pPr>
            <a:r>
              <a:rPr lang="en-US" sz="2400" dirty="0">
                <a:solidFill>
                  <a:schemeClr val="bg1"/>
                </a:solidFill>
                <a:effectLst/>
                <a:latin typeface="Abadi Extra Light" panose="020B0204020104020204" pitchFamily="34" charset="0"/>
              </a:rPr>
              <a:t>Escape from commoditization</a:t>
            </a:r>
          </a:p>
          <a:p>
            <a:pPr marL="800100" lvl="1" indent="-342900">
              <a:lnSpc>
                <a:spcPct val="200000"/>
              </a:lnSpc>
              <a:spcAft>
                <a:spcPts val="800"/>
              </a:spcAft>
              <a:buFont typeface="Wingdings" panose="05000000000000000000" pitchFamily="2" charset="2"/>
              <a:buChar char="ü"/>
            </a:pPr>
            <a:r>
              <a:rPr lang="en-US" sz="2400" dirty="0">
                <a:solidFill>
                  <a:schemeClr val="bg1"/>
                </a:solidFill>
                <a:effectLst/>
                <a:latin typeface="Abadi Extra Light" panose="020B0204020104020204" pitchFamily="34" charset="0"/>
              </a:rPr>
              <a:t>Gear everything to </a:t>
            </a:r>
            <a:r>
              <a:rPr lang="en-US" sz="2400" dirty="0">
                <a:solidFill>
                  <a:schemeClr val="bg1"/>
                </a:solidFill>
                <a:latin typeface="Abadi Extra Light" panose="020B0204020104020204" pitchFamily="34" charset="0"/>
              </a:rPr>
              <a:t>y</a:t>
            </a:r>
            <a:r>
              <a:rPr lang="en-US" sz="2400" dirty="0">
                <a:solidFill>
                  <a:schemeClr val="bg1"/>
                </a:solidFill>
                <a:effectLst/>
                <a:latin typeface="Abadi Extra Light" panose="020B0204020104020204" pitchFamily="34" charset="0"/>
              </a:rPr>
              <a:t>our very best clients</a:t>
            </a:r>
          </a:p>
        </p:txBody>
      </p:sp>
      <p:pic>
        <p:nvPicPr>
          <p:cNvPr id="1028" name="Picture 4">
            <a:extLst>
              <a:ext uri="{FF2B5EF4-FFF2-40B4-BE49-F238E27FC236}">
                <a16:creationId xmlns:a16="http://schemas.microsoft.com/office/drawing/2014/main" id="{61DB7E7F-68C7-41F1-9ABD-230FE82B31B0}"/>
              </a:ext>
            </a:extLst>
          </p:cNvPr>
          <p:cNvPicPr>
            <a:picLocks noChangeAspect="1" noChangeArrowheads="1"/>
          </p:cNvPicPr>
          <p:nvPr/>
        </p:nvPicPr>
        <p:blipFill rotWithShape="1">
          <a:blip r:embed="rId3"/>
          <a:srcRect l="355" r="355"/>
          <a:stretch/>
        </p:blipFill>
        <p:spPr bwMode="auto">
          <a:xfrm>
            <a:off x="5941696" y="971797"/>
            <a:ext cx="5362574" cy="3600613"/>
          </a:xfrm>
          <a:prstGeom prst="rect">
            <a:avLst/>
          </a:prstGeom>
          <a:gradFill flip="none" rotWithShape="1">
            <a:gsLst>
              <a:gs pos="13000">
                <a:schemeClr val="bg1">
                  <a:lumMod val="95000"/>
                </a:schemeClr>
              </a:gs>
              <a:gs pos="0">
                <a:schemeClr val="bg1"/>
              </a:gs>
              <a:gs pos="38000">
                <a:schemeClr val="bg1">
                  <a:lumMod val="50000"/>
                </a:schemeClr>
              </a:gs>
              <a:gs pos="100000">
                <a:schemeClr val="tx1">
                  <a:lumMod val="65000"/>
                  <a:lumOff val="35000"/>
                </a:schemeClr>
              </a:gs>
            </a:gsLst>
            <a:lin ang="2700000" scaled="1"/>
            <a:tileRect/>
          </a:gradFill>
        </p:spPr>
      </p:pic>
      <p:sp>
        <p:nvSpPr>
          <p:cNvPr id="81" name="Rectangle 80">
            <a:extLst>
              <a:ext uri="{FF2B5EF4-FFF2-40B4-BE49-F238E27FC236}">
                <a16:creationId xmlns:a16="http://schemas.microsoft.com/office/drawing/2014/main" id="{DB148495-5F82-48E2-A76C-C8E1C8949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9757885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7" name="Straight Connector 46">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49" name="Rectangle 48">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graphicFrame>
        <p:nvGraphicFramePr>
          <p:cNvPr id="27" name="Diagram 26">
            <a:extLst>
              <a:ext uri="{FF2B5EF4-FFF2-40B4-BE49-F238E27FC236}">
                <a16:creationId xmlns:a16="http://schemas.microsoft.com/office/drawing/2014/main" id="{057A4D64-7179-4EF5-90CD-9BAA0F316A2D}"/>
              </a:ext>
            </a:extLst>
          </p:cNvPr>
          <p:cNvGraphicFramePr/>
          <p:nvPr>
            <p:extLst>
              <p:ext uri="{D42A27DB-BD31-4B8C-83A1-F6EECF244321}">
                <p14:modId xmlns:p14="http://schemas.microsoft.com/office/powerpoint/2010/main" val="833875770"/>
              </p:ext>
            </p:extLst>
          </p:nvPr>
        </p:nvGraphicFramePr>
        <p:xfrm>
          <a:off x="5813270" y="326177"/>
          <a:ext cx="5161773" cy="61050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Arc 10">
            <a:extLst>
              <a:ext uri="{FF2B5EF4-FFF2-40B4-BE49-F238E27FC236}">
                <a16:creationId xmlns:a16="http://schemas.microsoft.com/office/drawing/2014/main" id="{0E4BCF47-A82B-457F-9A3A-D32D843545CA}"/>
              </a:ext>
            </a:extLst>
          </p:cNvPr>
          <p:cNvSpPr>
            <a:spLocks noChangeAspect="1"/>
          </p:cNvSpPr>
          <p:nvPr/>
        </p:nvSpPr>
        <p:spPr>
          <a:xfrm>
            <a:off x="5592484" y="665290"/>
            <a:ext cx="3346478" cy="5395042"/>
          </a:xfrm>
          <a:prstGeom prst="arc">
            <a:avLst>
              <a:gd name="adj1" fmla="val 16450465"/>
              <a:gd name="adj2" fmla="val 5162816"/>
            </a:avLst>
          </a:prstGeom>
          <a:noFill/>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solidFill>
                <a:srgbClr val="D9E0E6"/>
              </a:solidFill>
            </a:endParaRPr>
          </a:p>
        </p:txBody>
      </p:sp>
      <p:pic>
        <p:nvPicPr>
          <p:cNvPr id="31" name="Graphic 30" descr="Record with solid fill">
            <a:extLst>
              <a:ext uri="{FF2B5EF4-FFF2-40B4-BE49-F238E27FC236}">
                <a16:creationId xmlns:a16="http://schemas.microsoft.com/office/drawing/2014/main" id="{8592730B-B7BF-4F58-918E-5F7E7A402F3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34157" y="981215"/>
            <a:ext cx="360000" cy="360000"/>
          </a:xfrm>
          <a:prstGeom prst="rect">
            <a:avLst/>
          </a:prstGeom>
        </p:spPr>
      </p:pic>
      <p:pic>
        <p:nvPicPr>
          <p:cNvPr id="25" name="Graphic 24" descr="Record with solid fill">
            <a:extLst>
              <a:ext uri="{FF2B5EF4-FFF2-40B4-BE49-F238E27FC236}">
                <a16:creationId xmlns:a16="http://schemas.microsoft.com/office/drawing/2014/main" id="{C8A67F60-AC74-4311-9EDD-8F243D6CA10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98962" y="1530732"/>
            <a:ext cx="360000" cy="360000"/>
          </a:xfrm>
          <a:prstGeom prst="rect">
            <a:avLst/>
          </a:prstGeom>
        </p:spPr>
      </p:pic>
      <p:pic>
        <p:nvPicPr>
          <p:cNvPr id="33" name="Graphic 32" descr="Record with solid fill">
            <a:extLst>
              <a:ext uri="{FF2B5EF4-FFF2-40B4-BE49-F238E27FC236}">
                <a16:creationId xmlns:a16="http://schemas.microsoft.com/office/drawing/2014/main" id="{F3249F05-05F6-4148-95C8-C18FC7BB5FD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611931" y="2143995"/>
            <a:ext cx="360000" cy="360000"/>
          </a:xfrm>
          <a:prstGeom prst="rect">
            <a:avLst/>
          </a:prstGeom>
        </p:spPr>
      </p:pic>
      <p:pic>
        <p:nvPicPr>
          <p:cNvPr id="29" name="Graphic 28" descr="Record with solid fill">
            <a:extLst>
              <a:ext uri="{FF2B5EF4-FFF2-40B4-BE49-F238E27FC236}">
                <a16:creationId xmlns:a16="http://schemas.microsoft.com/office/drawing/2014/main" id="{6616FC59-03A4-4933-8E31-6075F6A58E0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50578" y="2777555"/>
            <a:ext cx="360000" cy="360000"/>
          </a:xfrm>
          <a:prstGeom prst="rect">
            <a:avLst/>
          </a:prstGeom>
        </p:spPr>
      </p:pic>
      <p:pic>
        <p:nvPicPr>
          <p:cNvPr id="30" name="Graphic 29" descr="Record with solid fill">
            <a:extLst>
              <a:ext uri="{FF2B5EF4-FFF2-40B4-BE49-F238E27FC236}">
                <a16:creationId xmlns:a16="http://schemas.microsoft.com/office/drawing/2014/main" id="{AE08B24C-1D13-4B61-9092-3BBFD529A83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750578" y="3458636"/>
            <a:ext cx="360000" cy="360000"/>
          </a:xfrm>
          <a:prstGeom prst="rect">
            <a:avLst/>
          </a:prstGeom>
        </p:spPr>
      </p:pic>
      <p:pic>
        <p:nvPicPr>
          <p:cNvPr id="32" name="Graphic 31" descr="Record with solid fill">
            <a:extLst>
              <a:ext uri="{FF2B5EF4-FFF2-40B4-BE49-F238E27FC236}">
                <a16:creationId xmlns:a16="http://schemas.microsoft.com/office/drawing/2014/main" id="{5AE56747-90BA-48FA-BA8A-01071C87AC0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611931" y="4176422"/>
            <a:ext cx="360000" cy="360000"/>
          </a:xfrm>
          <a:prstGeom prst="rect">
            <a:avLst/>
          </a:prstGeom>
        </p:spPr>
      </p:pic>
      <p:pic>
        <p:nvPicPr>
          <p:cNvPr id="24" name="Graphic 23" descr="Record with solid fill">
            <a:extLst>
              <a:ext uri="{FF2B5EF4-FFF2-40B4-BE49-F238E27FC236}">
                <a16:creationId xmlns:a16="http://schemas.microsoft.com/office/drawing/2014/main" id="{93A73D60-DBCE-4812-BCD7-98153651F98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398962" y="4848069"/>
            <a:ext cx="360000" cy="360000"/>
          </a:xfrm>
          <a:prstGeom prst="rect">
            <a:avLst/>
          </a:prstGeom>
        </p:spPr>
      </p:pic>
      <p:pic>
        <p:nvPicPr>
          <p:cNvPr id="8" name="Graphic 7" descr="Record with solid fill">
            <a:extLst>
              <a:ext uri="{FF2B5EF4-FFF2-40B4-BE49-F238E27FC236}">
                <a16:creationId xmlns:a16="http://schemas.microsoft.com/office/drawing/2014/main" id="{545C73C0-F9FD-4E7D-9124-67412FF2FF2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034157" y="5418580"/>
            <a:ext cx="360000" cy="360000"/>
          </a:xfrm>
          <a:prstGeom prst="rect">
            <a:avLst/>
          </a:prstGeom>
        </p:spPr>
      </p:pic>
      <p:pic>
        <p:nvPicPr>
          <p:cNvPr id="28" name="Graphic 27" descr="Record with solid fill">
            <a:extLst>
              <a:ext uri="{FF2B5EF4-FFF2-40B4-BE49-F238E27FC236}">
                <a16:creationId xmlns:a16="http://schemas.microsoft.com/office/drawing/2014/main" id="{72395FAD-44D2-45A3-A232-FB9A1771206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205673" y="503032"/>
            <a:ext cx="360000" cy="360000"/>
          </a:xfrm>
          <a:prstGeom prst="rect">
            <a:avLst/>
          </a:prstGeom>
        </p:spPr>
      </p:pic>
      <p:pic>
        <p:nvPicPr>
          <p:cNvPr id="19" name="Graphic 18" descr="Record with solid fill">
            <a:extLst>
              <a:ext uri="{FF2B5EF4-FFF2-40B4-BE49-F238E27FC236}">
                <a16:creationId xmlns:a16="http://schemas.microsoft.com/office/drawing/2014/main" id="{E881EAC5-F85C-4B46-B340-F818E44F0DD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05673" y="5862590"/>
            <a:ext cx="360000" cy="360000"/>
          </a:xfrm>
          <a:prstGeom prst="rect">
            <a:avLst/>
          </a:prstGeom>
        </p:spPr>
      </p:pic>
      <p:sp>
        <p:nvSpPr>
          <p:cNvPr id="4" name="TextBox 3">
            <a:extLst>
              <a:ext uri="{FF2B5EF4-FFF2-40B4-BE49-F238E27FC236}">
                <a16:creationId xmlns:a16="http://schemas.microsoft.com/office/drawing/2014/main" id="{BAFB96F2-7850-475F-8CC1-3586270992E5}"/>
              </a:ext>
            </a:extLst>
          </p:cNvPr>
          <p:cNvSpPr txBox="1"/>
          <p:nvPr/>
        </p:nvSpPr>
        <p:spPr>
          <a:xfrm>
            <a:off x="2696284" y="6531823"/>
            <a:ext cx="5422137" cy="3854576"/>
          </a:xfrm>
          <a:prstGeom prst="rect">
            <a:avLst/>
          </a:prstGeom>
        </p:spPr>
        <p:txBody>
          <a:bodyPr vert="horz" lIns="0" tIns="45720" rIns="0" bIns="45720" rtlCol="0">
            <a:normAutofit/>
          </a:bodyPr>
          <a:lstStyle/>
          <a:p>
            <a:pPr marL="800100" lvl="1" indent="-342900">
              <a:lnSpc>
                <a:spcPct val="140000"/>
              </a:lnSpc>
              <a:buFont typeface="Wingdings" panose="05000000000000000000" pitchFamily="2" charset="2"/>
              <a:buChar char="§"/>
            </a:pPr>
            <a:endParaRPr lang="en-US" sz="2400" dirty="0">
              <a:solidFill>
                <a:schemeClr val="accent3">
                  <a:lumMod val="75000"/>
                </a:schemeClr>
              </a:solidFill>
              <a:effectLst/>
            </a:endParaRPr>
          </a:p>
        </p:txBody>
      </p:sp>
      <p:sp>
        <p:nvSpPr>
          <p:cNvPr id="2" name="Title 1">
            <a:extLst>
              <a:ext uri="{FF2B5EF4-FFF2-40B4-BE49-F238E27FC236}">
                <a16:creationId xmlns:a16="http://schemas.microsoft.com/office/drawing/2014/main" id="{722A4237-BC63-42A8-B685-DA27A8E87FF3}"/>
              </a:ext>
            </a:extLst>
          </p:cNvPr>
          <p:cNvSpPr>
            <a:spLocks noGrp="1"/>
          </p:cNvSpPr>
          <p:nvPr>
            <p:ph type="title"/>
          </p:nvPr>
        </p:nvSpPr>
        <p:spPr>
          <a:xfrm>
            <a:off x="733426" y="644925"/>
            <a:ext cx="3346478" cy="5470463"/>
          </a:xfrm>
        </p:spPr>
        <p:txBody>
          <a:bodyPr vert="horz" lIns="91440" tIns="45720" rIns="91440" bIns="45720" rtlCol="0" anchor="ctr">
            <a:normAutofit/>
          </a:bodyPr>
          <a:lstStyle/>
          <a:p>
            <a:pPr algn="r"/>
            <a:r>
              <a:rPr lang="en-US" sz="3600" spc="300" dirty="0">
                <a:solidFill>
                  <a:schemeClr val="bg1"/>
                </a:solidFill>
                <a:latin typeface="Abadi" panose="020B0604020104020204" pitchFamily="34" charset="0"/>
              </a:rPr>
              <a:t>HAVING A</a:t>
            </a:r>
            <a:br>
              <a:rPr lang="en-US" sz="3600" spc="300" dirty="0">
                <a:solidFill>
                  <a:schemeClr val="bg1"/>
                </a:solidFill>
                <a:latin typeface="Abadi" panose="020B0604020104020204" pitchFamily="34" charset="0"/>
              </a:rPr>
            </a:br>
            <a:r>
              <a:rPr lang="en-US" sz="3600" spc="300" dirty="0">
                <a:solidFill>
                  <a:schemeClr val="bg1"/>
                </a:solidFill>
                <a:latin typeface="Abadi" panose="020B0604020104020204" pitchFamily="34" charset="0"/>
              </a:rPr>
              <a:t>PACKAGING MINDSET</a:t>
            </a:r>
          </a:p>
        </p:txBody>
      </p:sp>
    </p:spTree>
    <p:extLst>
      <p:ext uri="{BB962C8B-B14F-4D97-AF65-F5344CB8AC3E}">
        <p14:creationId xmlns:p14="http://schemas.microsoft.com/office/powerpoint/2010/main" val="31476472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5" name="Straight Connector 24">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D0DCA54C-6C8C-409D-A88B-73C83754422C}"/>
              </a:ext>
            </a:extLst>
          </p:cNvPr>
          <p:cNvSpPr>
            <a:spLocks noGrp="1"/>
          </p:cNvSpPr>
          <p:nvPr>
            <p:ph type="title"/>
          </p:nvPr>
        </p:nvSpPr>
        <p:spPr>
          <a:xfrm>
            <a:off x="643466" y="623808"/>
            <a:ext cx="3448259" cy="1666501"/>
          </a:xfrm>
        </p:spPr>
        <p:txBody>
          <a:bodyPr vert="horz" lIns="91440" tIns="45720" rIns="91440" bIns="45720" rtlCol="0" anchor="b">
            <a:normAutofit/>
          </a:bodyPr>
          <a:lstStyle/>
          <a:p>
            <a:r>
              <a:rPr lang="en-US" sz="3600" spc="300" dirty="0">
                <a:solidFill>
                  <a:srgbClr val="FFFFFF"/>
                </a:solidFill>
                <a:latin typeface="Abadi" panose="020B0604020104020204" pitchFamily="34" charset="0"/>
              </a:rPr>
              <a:t>BE A LEADER</a:t>
            </a:r>
          </a:p>
        </p:txBody>
      </p:sp>
      <p:cxnSp>
        <p:nvCxnSpPr>
          <p:cNvPr id="29" name="Straight Connector 28">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686" y="2353592"/>
            <a:ext cx="329184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3A8DC89-F900-48A0-8E5C-A8502A150C54}"/>
              </a:ext>
            </a:extLst>
          </p:cNvPr>
          <p:cNvSpPr txBox="1"/>
          <p:nvPr/>
        </p:nvSpPr>
        <p:spPr>
          <a:xfrm>
            <a:off x="643467" y="2546224"/>
            <a:ext cx="3571482" cy="3342747"/>
          </a:xfrm>
          <a:prstGeom prst="rect">
            <a:avLst/>
          </a:prstGeom>
        </p:spPr>
        <p:txBody>
          <a:bodyPr vert="horz" lIns="0" tIns="45720" rIns="0" bIns="45720" rtlCol="0">
            <a:normAutofit fontScale="92500" lnSpcReduction="20000"/>
          </a:bodyPr>
          <a:lstStyle/>
          <a:p>
            <a:pPr algn="ctr">
              <a:spcAft>
                <a:spcPts val="600"/>
              </a:spcAft>
              <a:buFont typeface="Calibri" panose="020F0502020204030204" pitchFamily="34" charset="0"/>
            </a:pPr>
            <a:r>
              <a:rPr lang="en-US" sz="2000" b="1" dirty="0">
                <a:solidFill>
                  <a:srgbClr val="FFFFFF"/>
                </a:solidFill>
              </a:rPr>
              <a:t>“Genius is in the idea, impact, however, comes from action”</a:t>
            </a:r>
          </a:p>
          <a:p>
            <a:pPr algn="ctr">
              <a:spcAft>
                <a:spcPts val="600"/>
              </a:spcAft>
              <a:buFont typeface="Calibri" panose="020F0502020204030204" pitchFamily="34" charset="0"/>
            </a:pPr>
            <a:r>
              <a:rPr lang="en-US" sz="2000" b="1" dirty="0">
                <a:solidFill>
                  <a:srgbClr val="FFFFFF"/>
                </a:solidFill>
              </a:rPr>
              <a:t>--Simon Sinek</a:t>
            </a:r>
          </a:p>
          <a:p>
            <a:pPr>
              <a:spcAft>
                <a:spcPts val="600"/>
              </a:spcAft>
              <a:buFont typeface="Calibri" panose="020F0502020204030204" pitchFamily="34" charset="0"/>
            </a:pPr>
            <a:endParaRPr lang="en-US" dirty="0">
              <a:solidFill>
                <a:srgbClr val="FFFFFF"/>
              </a:solidFill>
            </a:endParaRPr>
          </a:p>
          <a:p>
            <a:pPr>
              <a:spcAft>
                <a:spcPts val="600"/>
              </a:spcAft>
              <a:buFont typeface="Calibri" panose="020F0502020204030204" pitchFamily="34" charset="0"/>
            </a:pPr>
            <a:endParaRPr lang="en-US" dirty="0">
              <a:solidFill>
                <a:srgbClr val="FFFFFF"/>
              </a:solidFill>
            </a:endParaRPr>
          </a:p>
          <a:p>
            <a:pPr>
              <a:spcAft>
                <a:spcPts val="600"/>
              </a:spcAft>
              <a:buFont typeface="Calibri" panose="020F0502020204030204" pitchFamily="34" charset="0"/>
            </a:pPr>
            <a:endParaRPr lang="en-US" dirty="0">
              <a:solidFill>
                <a:srgbClr val="FFFFFF"/>
              </a:solidFill>
            </a:endParaRPr>
          </a:p>
          <a:p>
            <a:pPr>
              <a:spcAft>
                <a:spcPts val="600"/>
              </a:spcAft>
              <a:buFont typeface="Calibri" panose="020F0502020204030204" pitchFamily="34" charset="0"/>
            </a:pPr>
            <a:r>
              <a:rPr lang="en-US" sz="2200" dirty="0">
                <a:solidFill>
                  <a:srgbClr val="FFFFFF"/>
                </a:solidFill>
                <a:latin typeface="Abadi" panose="020B0604020104020204" pitchFamily="34" charset="0"/>
              </a:rPr>
              <a:t>DO YOUR CLIENTS SEE YOU AS A LEADER?</a:t>
            </a:r>
          </a:p>
          <a:p>
            <a:pPr>
              <a:spcAft>
                <a:spcPts val="600"/>
              </a:spcAft>
              <a:buFont typeface="Calibri" panose="020F0502020204030204" pitchFamily="34" charset="0"/>
            </a:pPr>
            <a:r>
              <a:rPr lang="en-US" i="1" dirty="0">
                <a:solidFill>
                  <a:srgbClr val="FFFFFF"/>
                </a:solidFill>
              </a:rPr>
              <a:t>Or</a:t>
            </a:r>
          </a:p>
          <a:p>
            <a:pPr>
              <a:spcAft>
                <a:spcPts val="600"/>
              </a:spcAft>
              <a:buFont typeface="Calibri" panose="020F0502020204030204" pitchFamily="34" charset="0"/>
            </a:pPr>
            <a:r>
              <a:rPr lang="en-US" sz="2000" dirty="0">
                <a:solidFill>
                  <a:srgbClr val="FFFFFF"/>
                </a:solidFill>
                <a:latin typeface="Abadi" panose="020B0604020104020204" pitchFamily="34" charset="0"/>
              </a:rPr>
              <a:t>IF ASKED, WOULD YOUR CLIENTS DESCRIBE YOU AS A LEADER?</a:t>
            </a:r>
          </a:p>
        </p:txBody>
      </p:sp>
      <p:pic>
        <p:nvPicPr>
          <p:cNvPr id="5" name="Picture 3" descr="One orange paper boat leading a group of white paper boats">
            <a:extLst>
              <a:ext uri="{FF2B5EF4-FFF2-40B4-BE49-F238E27FC236}">
                <a16:creationId xmlns:a16="http://schemas.microsoft.com/office/drawing/2014/main" id="{6A3F249A-67A0-4EA7-BFCA-E083D8D42912}"/>
              </a:ext>
            </a:extLst>
          </p:cNvPr>
          <p:cNvPicPr>
            <a:picLocks noChangeAspect="1"/>
          </p:cNvPicPr>
          <p:nvPr/>
        </p:nvPicPr>
        <p:blipFill rotWithShape="1">
          <a:blip r:embed="rId3"/>
          <a:srcRect l="281" r="26352" b="-1"/>
          <a:stretch/>
        </p:blipFill>
        <p:spPr>
          <a:xfrm>
            <a:off x="4654296" y="10"/>
            <a:ext cx="7537703" cy="6857990"/>
          </a:xfrm>
          <a:prstGeom prst="rect">
            <a:avLst/>
          </a:prstGeom>
        </p:spPr>
      </p:pic>
    </p:spTree>
    <p:extLst>
      <p:ext uri="{BB962C8B-B14F-4D97-AF65-F5344CB8AC3E}">
        <p14:creationId xmlns:p14="http://schemas.microsoft.com/office/powerpoint/2010/main" val="2142274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58" name="Straight Connector 57">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C0DF762-6F83-4B97-8E6C-DC351CB84865}"/>
              </a:ext>
            </a:extLst>
          </p:cNvPr>
          <p:cNvSpPr>
            <a:spLocks noGrp="1"/>
          </p:cNvSpPr>
          <p:nvPr>
            <p:ph type="title"/>
          </p:nvPr>
        </p:nvSpPr>
        <p:spPr>
          <a:xfrm>
            <a:off x="4952179" y="526668"/>
            <a:ext cx="6927733" cy="1634293"/>
          </a:xfrm>
        </p:spPr>
        <p:txBody>
          <a:bodyPr vert="horz" lIns="91440" tIns="45720" rIns="91440" bIns="45720" rtlCol="0" anchor="b">
            <a:normAutofit/>
          </a:bodyPr>
          <a:lstStyle/>
          <a:p>
            <a:r>
              <a:rPr lang="en-US" sz="3600" spc="0" dirty="0">
                <a:solidFill>
                  <a:srgbClr val="FFFFFF"/>
                </a:solidFill>
                <a:latin typeface="Abadi" panose="020B0604020104020204" pitchFamily="34" charset="0"/>
              </a:rPr>
              <a:t>BE A LEADER NOT A DESPERADO</a:t>
            </a:r>
            <a:br>
              <a:rPr lang="en-US" sz="4000" dirty="0">
                <a:solidFill>
                  <a:srgbClr val="FFFFFF"/>
                </a:solidFill>
                <a:latin typeface="Abadi" panose="020B0604020104020204" pitchFamily="34" charset="0"/>
              </a:rPr>
            </a:br>
            <a:r>
              <a:rPr lang="en-US" sz="1100" dirty="0">
                <a:solidFill>
                  <a:srgbClr val="FFFFFF"/>
                </a:solidFill>
                <a:latin typeface="Abadi" panose="020B0604020104020204" pitchFamily="34" charset="0"/>
              </a:rPr>
              <a:t> </a:t>
            </a:r>
            <a:br>
              <a:rPr lang="en-US" sz="4000" dirty="0">
                <a:solidFill>
                  <a:srgbClr val="FFFFFF"/>
                </a:solidFill>
                <a:latin typeface="Abadi" panose="020B0604020104020204" pitchFamily="34" charset="0"/>
              </a:rPr>
            </a:br>
            <a:r>
              <a:rPr lang="en-US" sz="3600" dirty="0">
                <a:solidFill>
                  <a:srgbClr val="FFFFFF"/>
                </a:solidFill>
                <a:latin typeface="+mn-lt"/>
              </a:rPr>
              <a:t>Leader  &gt; Hero &gt; Trusted Advisor</a:t>
            </a:r>
            <a:endParaRPr lang="en-US" sz="4000" dirty="0">
              <a:solidFill>
                <a:srgbClr val="FFFFFF"/>
              </a:solidFill>
              <a:latin typeface="+mn-lt"/>
            </a:endParaRPr>
          </a:p>
        </p:txBody>
      </p:sp>
      <p:pic>
        <p:nvPicPr>
          <p:cNvPr id="34" name="Picture 5" descr="One in a crowd">
            <a:extLst>
              <a:ext uri="{FF2B5EF4-FFF2-40B4-BE49-F238E27FC236}">
                <a16:creationId xmlns:a16="http://schemas.microsoft.com/office/drawing/2014/main" id="{A6E212CF-C882-42B1-BFB9-68D010B1A67E}"/>
              </a:ext>
            </a:extLst>
          </p:cNvPr>
          <p:cNvPicPr>
            <a:picLocks noChangeAspect="1"/>
          </p:cNvPicPr>
          <p:nvPr/>
        </p:nvPicPr>
        <p:blipFill rotWithShape="1">
          <a:blip r:embed="rId3"/>
          <a:srcRect l="29314" r="20598"/>
          <a:stretch/>
        </p:blipFill>
        <p:spPr>
          <a:xfrm>
            <a:off x="20" y="10"/>
            <a:ext cx="4580077" cy="6857990"/>
          </a:xfrm>
          <a:prstGeom prst="rect">
            <a:avLst/>
          </a:prstGeom>
        </p:spPr>
      </p:pic>
      <p:cxnSp>
        <p:nvCxnSpPr>
          <p:cNvPr id="62" name="Straight Connector 61">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00864" y="2353592"/>
            <a:ext cx="566928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5" name="TextBox 3">
            <a:extLst>
              <a:ext uri="{FF2B5EF4-FFF2-40B4-BE49-F238E27FC236}">
                <a16:creationId xmlns:a16="http://schemas.microsoft.com/office/drawing/2014/main" id="{54BE221A-C06D-4D86-B7DE-58D929F9C2B3}"/>
              </a:ext>
            </a:extLst>
          </p:cNvPr>
          <p:cNvSpPr txBox="1"/>
          <p:nvPr/>
        </p:nvSpPr>
        <p:spPr>
          <a:xfrm>
            <a:off x="5116783" y="2546224"/>
            <a:ext cx="6927733" cy="4026243"/>
          </a:xfrm>
          <a:prstGeom prst="rect">
            <a:avLst/>
          </a:prstGeom>
        </p:spPr>
        <p:txBody>
          <a:bodyPr vert="horz" lIns="0" tIns="45720" rIns="0" bIns="45720" rtlCol="0">
            <a:normAutofit/>
          </a:bodyPr>
          <a:lstStyle/>
          <a:p>
            <a:pPr>
              <a:lnSpc>
                <a:spcPct val="90000"/>
              </a:lnSpc>
              <a:spcAft>
                <a:spcPts val="800"/>
              </a:spcAft>
              <a:buFont typeface="Calibri" panose="020F0502020204030204" pitchFamily="34" charset="0"/>
            </a:pPr>
            <a:r>
              <a:rPr lang="en-US" sz="2400" dirty="0">
                <a:solidFill>
                  <a:srgbClr val="FFFFFF"/>
                </a:solidFill>
                <a:effectLst/>
              </a:rPr>
              <a:t>Creating a connection </a:t>
            </a:r>
          </a:p>
          <a:p>
            <a:pPr marL="800100" lvl="1" indent="-342900">
              <a:lnSpc>
                <a:spcPct val="90000"/>
              </a:lnSpc>
              <a:buFont typeface="Wingdings" panose="05000000000000000000" pitchFamily="2" charset="2"/>
              <a:buChar char="Ø"/>
            </a:pPr>
            <a:r>
              <a:rPr lang="en-US" sz="2200" dirty="0">
                <a:solidFill>
                  <a:srgbClr val="FFFFFF"/>
                </a:solidFill>
                <a:effectLst/>
              </a:rPr>
              <a:t>Having an impact and having a relationship</a:t>
            </a:r>
          </a:p>
          <a:p>
            <a:pPr marL="1257300" lvl="2" indent="-342900">
              <a:lnSpc>
                <a:spcPct val="90000"/>
              </a:lnSpc>
              <a:buFont typeface="Wingdings" panose="05000000000000000000" pitchFamily="2" charset="2"/>
              <a:buChar char="ü"/>
            </a:pPr>
            <a:r>
              <a:rPr lang="en-US" sz="2100" dirty="0">
                <a:solidFill>
                  <a:srgbClr val="FFFFFF"/>
                </a:solidFill>
                <a:effectLst/>
              </a:rPr>
              <a:t>Steering in the right direction</a:t>
            </a:r>
          </a:p>
          <a:p>
            <a:pPr marL="1257300" lvl="2" indent="-342900">
              <a:lnSpc>
                <a:spcPct val="90000"/>
              </a:lnSpc>
              <a:buFont typeface="Wingdings" panose="05000000000000000000" pitchFamily="2" charset="2"/>
              <a:buChar char="ü"/>
            </a:pPr>
            <a:r>
              <a:rPr lang="en-US" sz="2100" dirty="0">
                <a:solidFill>
                  <a:srgbClr val="FFFFFF"/>
                </a:solidFill>
                <a:effectLst/>
              </a:rPr>
              <a:t>Doing for them what they cannot do for themselves</a:t>
            </a:r>
          </a:p>
          <a:p>
            <a:pPr marL="1257300" lvl="2" indent="-342900">
              <a:lnSpc>
                <a:spcPct val="90000"/>
              </a:lnSpc>
              <a:spcAft>
                <a:spcPts val="800"/>
              </a:spcAft>
              <a:buFont typeface="Wingdings" panose="05000000000000000000" pitchFamily="2" charset="2"/>
              <a:buChar char="ü"/>
            </a:pPr>
            <a:r>
              <a:rPr lang="en-US" sz="2100" dirty="0">
                <a:solidFill>
                  <a:srgbClr val="FFFFFF"/>
                </a:solidFill>
                <a:effectLst/>
              </a:rPr>
              <a:t>Doing it for them NOT for you</a:t>
            </a:r>
            <a:r>
              <a:rPr lang="en-US" sz="2400" dirty="0">
                <a:solidFill>
                  <a:srgbClr val="FFFFFF"/>
                </a:solidFill>
                <a:effectLst/>
              </a:rPr>
              <a:t>	</a:t>
            </a:r>
          </a:p>
          <a:p>
            <a:pPr>
              <a:lnSpc>
                <a:spcPct val="90000"/>
              </a:lnSpc>
              <a:spcAft>
                <a:spcPts val="800"/>
              </a:spcAft>
              <a:buFont typeface="Calibri" panose="020F0502020204030204" pitchFamily="34" charset="0"/>
            </a:pPr>
            <a:endParaRPr lang="en-US" sz="1200" dirty="0">
              <a:solidFill>
                <a:srgbClr val="FFFFFF"/>
              </a:solidFill>
              <a:effectLst/>
            </a:endParaRPr>
          </a:p>
          <a:p>
            <a:pPr>
              <a:lnSpc>
                <a:spcPct val="90000"/>
              </a:lnSpc>
              <a:spcAft>
                <a:spcPts val="800"/>
              </a:spcAft>
              <a:buFont typeface="Calibri" panose="020F0502020204030204" pitchFamily="34" charset="0"/>
            </a:pPr>
            <a:r>
              <a:rPr lang="en-US" sz="2400" dirty="0">
                <a:solidFill>
                  <a:srgbClr val="FFFFFF"/>
                </a:solidFill>
                <a:effectLst/>
              </a:rPr>
              <a:t>Outcome:  Sustainable positive influence </a:t>
            </a:r>
          </a:p>
          <a:p>
            <a:pPr>
              <a:lnSpc>
                <a:spcPct val="90000"/>
              </a:lnSpc>
              <a:spcAft>
                <a:spcPts val="800"/>
              </a:spcAft>
              <a:buFont typeface="Calibri" panose="020F0502020204030204" pitchFamily="34" charset="0"/>
            </a:pPr>
            <a:endParaRPr lang="en-US" sz="1200" dirty="0">
              <a:solidFill>
                <a:srgbClr val="FFFFFF"/>
              </a:solidFill>
              <a:effectLst/>
            </a:endParaRPr>
          </a:p>
          <a:p>
            <a:pPr>
              <a:lnSpc>
                <a:spcPct val="90000"/>
              </a:lnSpc>
              <a:spcAft>
                <a:spcPts val="800"/>
              </a:spcAft>
              <a:buFont typeface="Calibri" panose="020F0502020204030204" pitchFamily="34" charset="0"/>
            </a:pPr>
            <a:r>
              <a:rPr lang="en-US" sz="2400" dirty="0">
                <a:solidFill>
                  <a:srgbClr val="FFFFFF"/>
                </a:solidFill>
                <a:effectLst/>
              </a:rPr>
              <a:t>Abundance mindset</a:t>
            </a:r>
          </a:p>
          <a:p>
            <a:pPr>
              <a:lnSpc>
                <a:spcPct val="90000"/>
              </a:lnSpc>
              <a:spcAft>
                <a:spcPts val="800"/>
              </a:spcAft>
              <a:buFont typeface="Calibri" panose="020F0502020204030204" pitchFamily="34" charset="0"/>
            </a:pPr>
            <a:endParaRPr lang="en-US" sz="1200" dirty="0">
              <a:solidFill>
                <a:srgbClr val="FFFFFF"/>
              </a:solidFill>
              <a:effectLst/>
            </a:endParaRPr>
          </a:p>
          <a:p>
            <a:pPr>
              <a:lnSpc>
                <a:spcPct val="90000"/>
              </a:lnSpc>
              <a:spcAft>
                <a:spcPts val="800"/>
              </a:spcAft>
              <a:buFont typeface="Calibri" panose="020F0502020204030204" pitchFamily="34" charset="0"/>
            </a:pPr>
            <a:r>
              <a:rPr lang="en-US" sz="2400" dirty="0">
                <a:solidFill>
                  <a:srgbClr val="FFFFFF"/>
                </a:solidFill>
                <a:effectLst/>
              </a:rPr>
              <a:t>In the end let go graciously </a:t>
            </a:r>
          </a:p>
        </p:txBody>
      </p:sp>
    </p:spTree>
    <p:extLst>
      <p:ext uri="{BB962C8B-B14F-4D97-AF65-F5344CB8AC3E}">
        <p14:creationId xmlns:p14="http://schemas.microsoft.com/office/powerpoint/2010/main" val="25706778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3" name="Straight Connector 3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E844E128-FF69-4E9F-8327-6B504B3C5A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 y="0"/>
            <a:ext cx="12191985"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7" name="Straight Connector 36">
            <a:extLst>
              <a:ext uri="{FF2B5EF4-FFF2-40B4-BE49-F238E27FC236}">
                <a16:creationId xmlns:a16="http://schemas.microsoft.com/office/drawing/2014/main" id="{055CEADF-09EA-423C-8C45-F94AF44D5AF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15896" y="2353592"/>
            <a:ext cx="530352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2C1EEB2-7E20-4EB8-A6F9-D25FB395A381}"/>
              </a:ext>
            </a:extLst>
          </p:cNvPr>
          <p:cNvSpPr txBox="1"/>
          <p:nvPr/>
        </p:nvSpPr>
        <p:spPr>
          <a:xfrm>
            <a:off x="1097279" y="2546224"/>
            <a:ext cx="5977938" cy="3722785"/>
          </a:xfrm>
          <a:prstGeom prst="rect">
            <a:avLst/>
          </a:prstGeom>
        </p:spPr>
        <p:txBody>
          <a:bodyPr vert="horz" lIns="0" tIns="45720" rIns="0" bIns="45720" rtlCol="0">
            <a:normAutofit/>
          </a:bodyPr>
          <a:lstStyle/>
          <a:p>
            <a:pPr marL="457200" indent="-457200">
              <a:lnSpc>
                <a:spcPct val="90000"/>
              </a:lnSpc>
              <a:spcAft>
                <a:spcPts val="600"/>
              </a:spcAft>
              <a:buFont typeface="+mj-lt"/>
              <a:buAutoNum type="arabicPeriod"/>
            </a:pPr>
            <a:r>
              <a:rPr lang="en-US" sz="2000" b="1" i="0" dirty="0">
                <a:solidFill>
                  <a:srgbClr val="FFFFFF"/>
                </a:solidFill>
                <a:effectLst/>
              </a:rPr>
              <a:t>Know your product</a:t>
            </a:r>
          </a:p>
          <a:p>
            <a:pPr marL="457200" indent="-457200">
              <a:lnSpc>
                <a:spcPct val="90000"/>
              </a:lnSpc>
              <a:spcAft>
                <a:spcPts val="600"/>
              </a:spcAft>
              <a:buFont typeface="+mj-lt"/>
              <a:buAutoNum type="arabicPeriod"/>
            </a:pPr>
            <a:r>
              <a:rPr lang="en-US" sz="2000" b="1" i="0" dirty="0">
                <a:solidFill>
                  <a:srgbClr val="FFFFFF"/>
                </a:solidFill>
                <a:effectLst/>
              </a:rPr>
              <a:t>Maintain a positive attitude</a:t>
            </a:r>
          </a:p>
          <a:p>
            <a:pPr marL="457200" indent="-457200">
              <a:lnSpc>
                <a:spcPct val="90000"/>
              </a:lnSpc>
              <a:spcAft>
                <a:spcPts val="600"/>
              </a:spcAft>
              <a:buFont typeface="+mj-lt"/>
              <a:buAutoNum type="arabicPeriod"/>
            </a:pPr>
            <a:r>
              <a:rPr lang="en-US" sz="2000" b="1" i="0" dirty="0">
                <a:solidFill>
                  <a:srgbClr val="FFFFFF"/>
                </a:solidFill>
                <a:effectLst/>
              </a:rPr>
              <a:t>Respond quickly</a:t>
            </a:r>
          </a:p>
          <a:p>
            <a:pPr marL="457200" indent="-457200">
              <a:lnSpc>
                <a:spcPct val="90000"/>
              </a:lnSpc>
              <a:spcAft>
                <a:spcPts val="600"/>
              </a:spcAft>
              <a:buFont typeface="+mj-lt"/>
              <a:buAutoNum type="arabicPeriod"/>
            </a:pPr>
            <a:r>
              <a:rPr lang="en-US" sz="2000" b="1" i="0" dirty="0">
                <a:solidFill>
                  <a:srgbClr val="FFFFFF"/>
                </a:solidFill>
                <a:effectLst/>
              </a:rPr>
              <a:t>Actively listen</a:t>
            </a:r>
          </a:p>
          <a:p>
            <a:pPr marL="457200" indent="-457200">
              <a:lnSpc>
                <a:spcPct val="90000"/>
              </a:lnSpc>
              <a:spcAft>
                <a:spcPts val="600"/>
              </a:spcAft>
              <a:buFont typeface="+mj-lt"/>
              <a:buAutoNum type="arabicPeriod"/>
            </a:pPr>
            <a:r>
              <a:rPr lang="en-US" sz="2000" b="1" i="0" dirty="0">
                <a:solidFill>
                  <a:srgbClr val="FFFFFF"/>
                </a:solidFill>
                <a:effectLst/>
              </a:rPr>
              <a:t>Creatively problem-solve </a:t>
            </a:r>
          </a:p>
          <a:p>
            <a:pPr marL="457200" indent="-457200">
              <a:lnSpc>
                <a:spcPct val="90000"/>
              </a:lnSpc>
              <a:spcAft>
                <a:spcPts val="600"/>
              </a:spcAft>
              <a:buFont typeface="+mj-lt"/>
              <a:buAutoNum type="arabicPeriod"/>
            </a:pPr>
            <a:r>
              <a:rPr lang="en-US" sz="2000" b="1" i="0" dirty="0">
                <a:solidFill>
                  <a:srgbClr val="FFFFFF"/>
                </a:solidFill>
                <a:effectLst/>
              </a:rPr>
              <a:t>Personalize your service</a:t>
            </a:r>
          </a:p>
          <a:p>
            <a:pPr marL="457200" indent="-457200">
              <a:lnSpc>
                <a:spcPct val="90000"/>
              </a:lnSpc>
              <a:spcAft>
                <a:spcPts val="600"/>
              </a:spcAft>
              <a:buFont typeface="+mj-lt"/>
              <a:buAutoNum type="arabicPeriod"/>
            </a:pPr>
            <a:r>
              <a:rPr lang="en-US" sz="2000" b="1" i="0" dirty="0">
                <a:solidFill>
                  <a:srgbClr val="FFFFFF"/>
                </a:solidFill>
                <a:effectLst/>
              </a:rPr>
              <a:t>Focus support on the customer</a:t>
            </a:r>
          </a:p>
          <a:p>
            <a:pPr marL="457200" indent="-457200">
              <a:lnSpc>
                <a:spcPct val="90000"/>
              </a:lnSpc>
              <a:spcAft>
                <a:spcPts val="600"/>
              </a:spcAft>
              <a:buFont typeface="+mj-lt"/>
              <a:buAutoNum type="arabicPeriod"/>
            </a:pPr>
            <a:r>
              <a:rPr lang="en-US" sz="2000" b="1" i="0" dirty="0">
                <a:solidFill>
                  <a:srgbClr val="FFFFFF"/>
                </a:solidFill>
                <a:effectLst/>
              </a:rPr>
              <a:t>Help customers help themselves</a:t>
            </a:r>
          </a:p>
          <a:p>
            <a:pPr marL="457200" indent="-457200">
              <a:lnSpc>
                <a:spcPct val="90000"/>
              </a:lnSpc>
              <a:spcAft>
                <a:spcPts val="600"/>
              </a:spcAft>
              <a:buFont typeface="+mj-lt"/>
              <a:buAutoNum type="arabicPeriod"/>
            </a:pPr>
            <a:r>
              <a:rPr lang="en-US" sz="2000" b="1" i="0" dirty="0">
                <a:solidFill>
                  <a:srgbClr val="FFFFFF"/>
                </a:solidFill>
                <a:effectLst/>
              </a:rPr>
              <a:t>Keep your word</a:t>
            </a:r>
          </a:p>
          <a:p>
            <a:pPr marL="457200" indent="-457200">
              <a:lnSpc>
                <a:spcPct val="90000"/>
              </a:lnSpc>
              <a:spcAft>
                <a:spcPts val="600"/>
              </a:spcAft>
              <a:buFont typeface="+mj-lt"/>
              <a:buAutoNum type="arabicPeriod"/>
            </a:pPr>
            <a:r>
              <a:rPr lang="en-US" sz="2000" b="1" i="0" dirty="0">
                <a:solidFill>
                  <a:srgbClr val="FFFFFF"/>
                </a:solidFill>
                <a:effectLst/>
              </a:rPr>
              <a:t>Be proactively helpful</a:t>
            </a:r>
          </a:p>
          <a:p>
            <a:pPr marL="342900" indent="-342900">
              <a:lnSpc>
                <a:spcPct val="90000"/>
              </a:lnSpc>
              <a:spcAft>
                <a:spcPts val="600"/>
              </a:spcAft>
              <a:buFont typeface="Calibri" panose="020F0502020204030204" pitchFamily="34" charset="0"/>
              <a:buAutoNum type="arabicPeriod"/>
            </a:pPr>
            <a:endParaRPr lang="en-US" b="0" i="0" dirty="0">
              <a:solidFill>
                <a:srgbClr val="FFFFFF"/>
              </a:solidFill>
              <a:effectLst/>
            </a:endParaRPr>
          </a:p>
        </p:txBody>
      </p:sp>
      <p:pic>
        <p:nvPicPr>
          <p:cNvPr id="9" name="Picture 8">
            <a:extLst>
              <a:ext uri="{FF2B5EF4-FFF2-40B4-BE49-F238E27FC236}">
                <a16:creationId xmlns:a16="http://schemas.microsoft.com/office/drawing/2014/main" id="{92399D04-7643-4924-8851-817C55CDF3B9}"/>
              </a:ext>
            </a:extLst>
          </p:cNvPr>
          <p:cNvPicPr>
            <a:picLocks noChangeAspect="1"/>
          </p:cNvPicPr>
          <p:nvPr/>
        </p:nvPicPr>
        <p:blipFill rotWithShape="1">
          <a:blip r:embed="rId3"/>
          <a:srcRect l="29682" r="35968" b="1"/>
          <a:stretch/>
        </p:blipFill>
        <p:spPr>
          <a:xfrm>
            <a:off x="7611902" y="10"/>
            <a:ext cx="4580097" cy="6857990"/>
          </a:xfrm>
          <a:prstGeom prst="rect">
            <a:avLst/>
          </a:prstGeom>
        </p:spPr>
      </p:pic>
      <p:sp>
        <p:nvSpPr>
          <p:cNvPr id="26" name="TextBox 25">
            <a:extLst>
              <a:ext uri="{FF2B5EF4-FFF2-40B4-BE49-F238E27FC236}">
                <a16:creationId xmlns:a16="http://schemas.microsoft.com/office/drawing/2014/main" id="{F9A50554-D996-403F-A35A-5C7B9EAACE71}"/>
              </a:ext>
            </a:extLst>
          </p:cNvPr>
          <p:cNvSpPr txBox="1"/>
          <p:nvPr/>
        </p:nvSpPr>
        <p:spPr>
          <a:xfrm>
            <a:off x="961799" y="1041609"/>
            <a:ext cx="6248897" cy="1200329"/>
          </a:xfrm>
          <a:prstGeom prst="rect">
            <a:avLst/>
          </a:prstGeom>
          <a:noFill/>
        </p:spPr>
        <p:txBody>
          <a:bodyPr wrap="square">
            <a:spAutoFit/>
          </a:bodyPr>
          <a:lstStyle/>
          <a:p>
            <a:pPr>
              <a:spcAft>
                <a:spcPts val="600"/>
              </a:spcAft>
            </a:pPr>
            <a:r>
              <a:rPr lang="en-US" sz="3600" spc="300" dirty="0">
                <a:solidFill>
                  <a:srgbClr val="FFFFFF"/>
                </a:solidFill>
                <a:latin typeface="Abadi" panose="020B0604020104020204" pitchFamily="34" charset="0"/>
              </a:rPr>
              <a:t>INFLUENCING CUSTOMERS &amp; PROSPECTS</a:t>
            </a:r>
            <a:endParaRPr lang="en-CA" sz="3600" spc="300" dirty="0">
              <a:latin typeface="Abadi" panose="020B0604020104020204" pitchFamily="34" charset="0"/>
            </a:endParaRPr>
          </a:p>
        </p:txBody>
      </p:sp>
    </p:spTree>
    <p:extLst>
      <p:ext uri="{BB962C8B-B14F-4D97-AF65-F5344CB8AC3E}">
        <p14:creationId xmlns:p14="http://schemas.microsoft.com/office/powerpoint/2010/main" val="4149710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9A8F21BE-7B16-4710-8B01-21B270663BE1}"/>
              </a:ext>
            </a:extLst>
          </p:cNvPr>
          <p:cNvSpPr>
            <a:spLocks noGrp="1"/>
          </p:cNvSpPr>
          <p:nvPr>
            <p:ph idx="1"/>
          </p:nvPr>
        </p:nvSpPr>
        <p:spPr>
          <a:xfrm>
            <a:off x="1066800" y="2475867"/>
            <a:ext cx="10058400" cy="2616199"/>
          </a:xfrm>
          <a:ln>
            <a:noFill/>
          </a:ln>
        </p:spPr>
        <p:txBody>
          <a:bodyPr anchor="t">
            <a:normAutofit/>
          </a:bodyPr>
          <a:lstStyle/>
          <a:p>
            <a:pPr marL="292608" lvl="1" indent="0" algn="ctr">
              <a:lnSpc>
                <a:spcPct val="200000"/>
              </a:lnSpc>
              <a:buClr>
                <a:schemeClr val="tx1"/>
              </a:buClr>
              <a:buNone/>
            </a:pPr>
            <a:r>
              <a:rPr lang="en-US" sz="2800" b="1" dirty="0">
                <a:solidFill>
                  <a:schemeClr val="tx1">
                    <a:lumMod val="95000"/>
                  </a:schemeClr>
                </a:solidFill>
                <a:cs typeface="Calibri" panose="020F0502020204030204" pitchFamily="34" charset="0"/>
              </a:rPr>
              <a:t>Retention Rate Year to Date:</a:t>
            </a:r>
          </a:p>
          <a:p>
            <a:pPr marL="292608" lvl="1" indent="0" algn="ctr">
              <a:lnSpc>
                <a:spcPct val="200000"/>
              </a:lnSpc>
              <a:buClr>
                <a:schemeClr val="tx1"/>
              </a:buClr>
              <a:buNone/>
            </a:pPr>
            <a:r>
              <a:rPr lang="en-US" sz="2800" b="1" dirty="0">
                <a:solidFill>
                  <a:schemeClr val="tx1">
                    <a:lumMod val="95000"/>
                  </a:schemeClr>
                </a:solidFill>
                <a:highlight>
                  <a:srgbClr val="FF0000"/>
                </a:highlight>
                <a:latin typeface="Abadi" panose="020B0604020104020204" pitchFamily="34" charset="0"/>
                <a:cs typeface="Calibri" panose="020F0502020204030204" pitchFamily="34" charset="0"/>
              </a:rPr>
              <a:t>96.11%</a:t>
            </a:r>
            <a:endParaRPr lang="en-CA" sz="2400" b="1" dirty="0">
              <a:solidFill>
                <a:schemeClr val="tx1">
                  <a:lumMod val="95000"/>
                </a:schemeClr>
              </a:solidFill>
              <a:highlight>
                <a:srgbClr val="FF0000"/>
              </a:highlight>
              <a:latin typeface="Abadi" panose="020B0604020104020204" pitchFamily="34" charset="0"/>
              <a:cs typeface="Calibri" panose="020F0502020204030204" pitchFamily="34" charset="0"/>
            </a:endParaRPr>
          </a:p>
        </p:txBody>
      </p:sp>
      <p:sp>
        <p:nvSpPr>
          <p:cNvPr id="4" name="Title 2">
            <a:extLst>
              <a:ext uri="{FF2B5EF4-FFF2-40B4-BE49-F238E27FC236}">
                <a16:creationId xmlns:a16="http://schemas.microsoft.com/office/drawing/2014/main" id="{BBDEE092-FB46-434F-B1D6-4ACFCD51134F}"/>
              </a:ext>
            </a:extLst>
          </p:cNvPr>
          <p:cNvSpPr txBox="1">
            <a:spLocks/>
          </p:cNvSpPr>
          <p:nvPr/>
        </p:nvSpPr>
        <p:spPr>
          <a:xfrm>
            <a:off x="1066800" y="315178"/>
            <a:ext cx="10058400" cy="1450757"/>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lnSpc>
                <a:spcPct val="107000"/>
              </a:lnSpc>
              <a:spcAft>
                <a:spcPts val="800"/>
              </a:spcAft>
            </a:pPr>
            <a:r>
              <a:rPr lang="en-CA" sz="3600" spc="600" dirty="0">
                <a:solidFill>
                  <a:prstClr val="white">
                    <a:lumMod val="75000"/>
                    <a:lumOff val="25000"/>
                  </a:prstClr>
                </a:solidFill>
                <a:latin typeface="Abadi" panose="020B0604020104020204" pitchFamily="34" charset="0"/>
                <a:ea typeface="Calibri" panose="020F0502020204030204" pitchFamily="34" charset="0"/>
                <a:cs typeface="Times New Roman" panose="02020603050405020304" pitchFamily="18" charset="0"/>
              </a:rPr>
              <a:t>WAYS TO MEASURE SUCCESS</a:t>
            </a:r>
            <a:endParaRPr lang="en-CA" sz="3000" spc="600" dirty="0">
              <a:latin typeface="Abadi Extra Light" panose="020B0204020104020204" pitchFamily="34" charset="0"/>
            </a:endParaRPr>
          </a:p>
        </p:txBody>
      </p:sp>
      <p:pic>
        <p:nvPicPr>
          <p:cNvPr id="5" name="Picture 4" descr="Logo&#10;&#10;Description automatically generated">
            <a:extLst>
              <a:ext uri="{FF2B5EF4-FFF2-40B4-BE49-F238E27FC236}">
                <a16:creationId xmlns:a16="http://schemas.microsoft.com/office/drawing/2014/main" id="{600B9DAD-4BF0-47E4-8F11-F27F06B4F26C}"/>
              </a:ext>
            </a:extLst>
          </p:cNvPr>
          <p:cNvPicPr>
            <a:picLocks noChangeAspect="1"/>
          </p:cNvPicPr>
          <p:nvPr/>
        </p:nvPicPr>
        <p:blipFill>
          <a:blip r:embed="rId3"/>
          <a:stretch>
            <a:fillRect/>
          </a:stretch>
        </p:blipFill>
        <p:spPr>
          <a:xfrm>
            <a:off x="8261117" y="3905686"/>
            <a:ext cx="6014325" cy="3312237"/>
          </a:xfrm>
          <a:prstGeom prst="rect">
            <a:avLst/>
          </a:prstGeom>
        </p:spPr>
      </p:pic>
      <p:sp>
        <p:nvSpPr>
          <p:cNvPr id="2" name="Oval 1">
            <a:extLst>
              <a:ext uri="{FF2B5EF4-FFF2-40B4-BE49-F238E27FC236}">
                <a16:creationId xmlns:a16="http://schemas.microsoft.com/office/drawing/2014/main" id="{0690A5DE-221E-1203-1286-99544FA0D6A9}"/>
              </a:ext>
            </a:extLst>
          </p:cNvPr>
          <p:cNvSpPr/>
          <p:nvPr/>
        </p:nvSpPr>
        <p:spPr>
          <a:xfrm>
            <a:off x="5033059" y="3429000"/>
            <a:ext cx="2393004" cy="13618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52C32756-461A-3FF6-0C6D-974AD54FA420}"/>
              </a:ext>
            </a:extLst>
          </p:cNvPr>
          <p:cNvSpPr txBox="1"/>
          <p:nvPr/>
        </p:nvSpPr>
        <p:spPr>
          <a:xfrm>
            <a:off x="5711307" y="4144541"/>
            <a:ext cx="1206229" cy="646331"/>
          </a:xfrm>
          <a:prstGeom prst="rect">
            <a:avLst/>
          </a:prstGeom>
          <a:noFill/>
        </p:spPr>
        <p:txBody>
          <a:bodyPr wrap="square" rtlCol="0">
            <a:spAutoFit/>
          </a:bodyPr>
          <a:lstStyle/>
          <a:p>
            <a:pPr algn="ctr"/>
            <a:r>
              <a:rPr lang="en-CA" b="1" dirty="0">
                <a:solidFill>
                  <a:srgbClr val="FFFF00"/>
                </a:solidFill>
              </a:rPr>
              <a:t>Update for 2022</a:t>
            </a:r>
          </a:p>
        </p:txBody>
      </p:sp>
    </p:spTree>
    <p:extLst>
      <p:ext uri="{BB962C8B-B14F-4D97-AF65-F5344CB8AC3E}">
        <p14:creationId xmlns:p14="http://schemas.microsoft.com/office/powerpoint/2010/main" val="32553642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2" name="Straight Connector 81">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4" name="Rectangle 83">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D896503-541D-474A-BAEF-71CDE6BA3F9A}"/>
              </a:ext>
            </a:extLst>
          </p:cNvPr>
          <p:cNvSpPr>
            <a:spLocks noGrp="1"/>
          </p:cNvSpPr>
          <p:nvPr>
            <p:ph type="title"/>
          </p:nvPr>
        </p:nvSpPr>
        <p:spPr>
          <a:xfrm>
            <a:off x="416689" y="643466"/>
            <a:ext cx="3453342" cy="5470463"/>
          </a:xfrm>
        </p:spPr>
        <p:txBody>
          <a:bodyPr vert="horz" lIns="91440" tIns="45720" rIns="91440" bIns="45720" rtlCol="0" anchor="ctr">
            <a:normAutofit/>
          </a:bodyPr>
          <a:lstStyle/>
          <a:p>
            <a:pPr algn="r"/>
            <a:r>
              <a:rPr lang="en-CA" sz="3200" b="1" spc="300" dirty="0">
                <a:solidFill>
                  <a:schemeClr val="bg1"/>
                </a:solidFill>
                <a:latin typeface="Abadi" panose="020B0604020104020204" pitchFamily="34" charset="0"/>
                <a:ea typeface="Calibri" panose="020F0502020204030204" pitchFamily="34" charset="0"/>
                <a:cs typeface="Times New Roman" panose="02020603050405020304" pitchFamily="18" charset="0"/>
              </a:rPr>
              <a:t>THE EXCEPTIONAL</a:t>
            </a:r>
            <a:br>
              <a:rPr lang="en-CA" sz="3200" b="1" spc="300" dirty="0">
                <a:solidFill>
                  <a:schemeClr val="bg1"/>
                </a:solidFill>
                <a:latin typeface="Abadi" panose="020B0604020104020204" pitchFamily="34" charset="0"/>
                <a:ea typeface="Calibri" panose="020F0502020204030204" pitchFamily="34" charset="0"/>
                <a:cs typeface="Times New Roman" panose="02020603050405020304" pitchFamily="18" charset="0"/>
              </a:rPr>
            </a:br>
            <a:r>
              <a:rPr lang="en-CA" sz="3200" b="1" spc="300" dirty="0">
                <a:solidFill>
                  <a:schemeClr val="bg1"/>
                </a:solidFill>
                <a:latin typeface="Abadi" panose="020B0604020104020204" pitchFamily="34" charset="0"/>
                <a:ea typeface="Calibri" panose="020F0502020204030204" pitchFamily="34" charset="0"/>
                <a:cs typeface="Times New Roman" panose="02020603050405020304" pitchFamily="18" charset="0"/>
              </a:rPr>
              <a:t>CLIENT EXPERIENCE </a:t>
            </a:r>
            <a:br>
              <a:rPr lang="en-CA" sz="3200" b="1" spc="300" dirty="0">
                <a:solidFill>
                  <a:schemeClr val="bg1"/>
                </a:solidFill>
                <a:latin typeface="Abadi" panose="020B0604020104020204" pitchFamily="34" charset="0"/>
                <a:ea typeface="Calibri" panose="020F0502020204030204" pitchFamily="34" charset="0"/>
                <a:cs typeface="Times New Roman" panose="02020603050405020304" pitchFamily="18" charset="0"/>
              </a:rPr>
            </a:br>
            <a:br>
              <a:rPr lang="en-CA" sz="3200" b="1" spc="300" dirty="0">
                <a:solidFill>
                  <a:schemeClr val="bg1"/>
                </a:solidFill>
                <a:latin typeface="Abadi" panose="020B0604020104020204" pitchFamily="34" charset="0"/>
                <a:ea typeface="Calibri" panose="020F0502020204030204" pitchFamily="34" charset="0"/>
                <a:cs typeface="Times New Roman" panose="02020603050405020304" pitchFamily="18" charset="0"/>
              </a:rPr>
            </a:br>
            <a:r>
              <a:rPr lang="en-US" sz="3200" spc="600" dirty="0">
                <a:solidFill>
                  <a:schemeClr val="bg1"/>
                </a:solidFill>
                <a:latin typeface="Abadi" panose="020B0604020104020204" pitchFamily="34" charset="0"/>
              </a:rPr>
              <a:t>KEY TAKE AWAYS</a:t>
            </a:r>
            <a:endParaRPr lang="en-US" sz="3200" spc="600" dirty="0">
              <a:solidFill>
                <a:schemeClr val="bg1"/>
              </a:solidFill>
              <a:latin typeface="Abadi Extra Light" panose="020B0204020104020204" pitchFamily="34" charset="0"/>
            </a:endParaRPr>
          </a:p>
        </p:txBody>
      </p:sp>
      <p:cxnSp>
        <p:nvCxnSpPr>
          <p:cNvPr id="86" name="Straight Connector 85">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9" name="TextBox 3">
            <a:extLst>
              <a:ext uri="{FF2B5EF4-FFF2-40B4-BE49-F238E27FC236}">
                <a16:creationId xmlns:a16="http://schemas.microsoft.com/office/drawing/2014/main" id="{A8FC48CE-404A-4729-8DCF-57F07D667C5A}"/>
              </a:ext>
            </a:extLst>
          </p:cNvPr>
          <p:cNvSpPr txBox="1"/>
          <p:nvPr/>
        </p:nvSpPr>
        <p:spPr>
          <a:xfrm>
            <a:off x="4747758" y="755120"/>
            <a:ext cx="5357221" cy="5347760"/>
          </a:xfrm>
          <a:prstGeom prst="rect">
            <a:avLst/>
          </a:prstGeom>
        </p:spPr>
        <p:txBody>
          <a:bodyPr vert="horz" lIns="0" tIns="45720" rIns="0" bIns="45720" rtlCol="0" anchor="ctr">
            <a:normAutofit/>
          </a:bodyPr>
          <a:lstStyle/>
          <a:p>
            <a:pPr>
              <a:lnSpc>
                <a:spcPct val="90000"/>
              </a:lnSpc>
              <a:buFont typeface="Calibri" panose="020F0502020204030204" pitchFamily="34" charset="0"/>
              <a:buChar char="•"/>
            </a:pPr>
            <a:r>
              <a:rPr lang="en-US" sz="2000" dirty="0">
                <a:solidFill>
                  <a:schemeClr val="bg1"/>
                </a:solidFill>
              </a:rPr>
              <a:t>TAKE AWAY 1</a:t>
            </a:r>
          </a:p>
          <a:p>
            <a:pPr lvl="1">
              <a:lnSpc>
                <a:spcPct val="90000"/>
              </a:lnSpc>
            </a:pPr>
            <a:r>
              <a:rPr lang="en-US" sz="2000" i="0" dirty="0">
                <a:solidFill>
                  <a:schemeClr val="bg1"/>
                </a:solidFill>
                <a:effectLst/>
              </a:rPr>
              <a:t>XXXXXX</a:t>
            </a:r>
          </a:p>
          <a:p>
            <a:pPr>
              <a:lnSpc>
                <a:spcPct val="90000"/>
              </a:lnSpc>
              <a:buFont typeface="Calibri" panose="020F0502020204030204" pitchFamily="34" charset="0"/>
              <a:buChar char="•"/>
            </a:pPr>
            <a:endParaRPr lang="en-US" sz="2000" i="0" dirty="0">
              <a:solidFill>
                <a:schemeClr val="bg1"/>
              </a:solidFill>
              <a:effectLst/>
            </a:endParaRPr>
          </a:p>
          <a:p>
            <a:pPr>
              <a:lnSpc>
                <a:spcPct val="90000"/>
              </a:lnSpc>
              <a:buFont typeface="Calibri" panose="020F0502020204030204" pitchFamily="34" charset="0"/>
              <a:buChar char="•"/>
            </a:pPr>
            <a:r>
              <a:rPr lang="en-US" sz="2000" dirty="0">
                <a:solidFill>
                  <a:schemeClr val="bg1"/>
                </a:solidFill>
              </a:rPr>
              <a:t>TAKE AWAY 2</a:t>
            </a:r>
          </a:p>
          <a:p>
            <a:pPr lvl="1">
              <a:lnSpc>
                <a:spcPct val="90000"/>
              </a:lnSpc>
            </a:pPr>
            <a:r>
              <a:rPr lang="en-US" sz="2000" i="0" dirty="0">
                <a:solidFill>
                  <a:schemeClr val="bg1"/>
                </a:solidFill>
                <a:effectLst/>
              </a:rPr>
              <a:t>XXXXXX</a:t>
            </a:r>
          </a:p>
          <a:p>
            <a:pPr>
              <a:lnSpc>
                <a:spcPct val="90000"/>
              </a:lnSpc>
              <a:buFont typeface="Calibri" panose="020F0502020204030204" pitchFamily="34" charset="0"/>
              <a:buChar char="•"/>
            </a:pPr>
            <a:endParaRPr lang="en-US" sz="2000" dirty="0">
              <a:solidFill>
                <a:schemeClr val="bg1"/>
              </a:solidFill>
            </a:endParaRPr>
          </a:p>
          <a:p>
            <a:pPr>
              <a:lnSpc>
                <a:spcPct val="90000"/>
              </a:lnSpc>
              <a:buFont typeface="Calibri" panose="020F0502020204030204" pitchFamily="34" charset="0"/>
              <a:buChar char="•"/>
            </a:pPr>
            <a:r>
              <a:rPr lang="en-US" sz="2000" dirty="0">
                <a:solidFill>
                  <a:schemeClr val="bg1"/>
                </a:solidFill>
              </a:rPr>
              <a:t>TAKE AWAY 3</a:t>
            </a:r>
          </a:p>
          <a:p>
            <a:pPr lvl="1">
              <a:lnSpc>
                <a:spcPct val="90000"/>
              </a:lnSpc>
            </a:pPr>
            <a:r>
              <a:rPr lang="en-US" sz="2000" i="0" dirty="0">
                <a:solidFill>
                  <a:schemeClr val="bg1"/>
                </a:solidFill>
                <a:effectLst/>
              </a:rPr>
              <a:t>XXXXXX</a:t>
            </a:r>
          </a:p>
          <a:p>
            <a:pPr>
              <a:lnSpc>
                <a:spcPct val="90000"/>
              </a:lnSpc>
              <a:buFont typeface="Calibri" panose="020F0502020204030204" pitchFamily="34" charset="0"/>
              <a:buChar char="•"/>
            </a:pPr>
            <a:endParaRPr lang="en-US" sz="2000" dirty="0">
              <a:solidFill>
                <a:schemeClr val="bg1"/>
              </a:solidFill>
            </a:endParaRPr>
          </a:p>
          <a:p>
            <a:pPr>
              <a:lnSpc>
                <a:spcPct val="90000"/>
              </a:lnSpc>
              <a:buFont typeface="Calibri" panose="020F0502020204030204" pitchFamily="34" charset="0"/>
              <a:buChar char="•"/>
            </a:pPr>
            <a:r>
              <a:rPr lang="en-US" sz="2000" dirty="0">
                <a:solidFill>
                  <a:schemeClr val="bg1"/>
                </a:solidFill>
              </a:rPr>
              <a:t>TAKE AWAY 4</a:t>
            </a:r>
          </a:p>
          <a:p>
            <a:pPr lvl="1">
              <a:lnSpc>
                <a:spcPct val="90000"/>
              </a:lnSpc>
            </a:pPr>
            <a:r>
              <a:rPr lang="en-US" sz="2000" i="0" dirty="0">
                <a:solidFill>
                  <a:schemeClr val="bg1"/>
                </a:solidFill>
                <a:effectLst/>
              </a:rPr>
              <a:t>XXXXXX</a:t>
            </a:r>
          </a:p>
          <a:p>
            <a:pPr>
              <a:lnSpc>
                <a:spcPct val="90000"/>
              </a:lnSpc>
              <a:buFont typeface="Calibri" panose="020F0502020204030204" pitchFamily="34" charset="0"/>
              <a:buChar char="•"/>
            </a:pPr>
            <a:endParaRPr lang="en-US" sz="2000" dirty="0">
              <a:solidFill>
                <a:schemeClr val="bg1"/>
              </a:solidFill>
            </a:endParaRPr>
          </a:p>
          <a:p>
            <a:pPr>
              <a:lnSpc>
                <a:spcPct val="90000"/>
              </a:lnSpc>
              <a:buFont typeface="Calibri" panose="020F0502020204030204" pitchFamily="34" charset="0"/>
              <a:buChar char="•"/>
            </a:pPr>
            <a:r>
              <a:rPr lang="en-US" sz="2000" dirty="0">
                <a:solidFill>
                  <a:schemeClr val="bg1"/>
                </a:solidFill>
              </a:rPr>
              <a:t>TAKE AWAY 5</a:t>
            </a:r>
          </a:p>
          <a:p>
            <a:pPr lvl="1">
              <a:lnSpc>
                <a:spcPct val="90000"/>
              </a:lnSpc>
            </a:pPr>
            <a:r>
              <a:rPr lang="en-US" sz="2000" i="0" dirty="0">
                <a:solidFill>
                  <a:schemeClr val="bg1"/>
                </a:solidFill>
                <a:effectLst/>
              </a:rPr>
              <a:t>XXXXXX</a:t>
            </a:r>
          </a:p>
          <a:p>
            <a:pPr lvl="1">
              <a:lnSpc>
                <a:spcPct val="90000"/>
              </a:lnSpc>
            </a:pPr>
            <a:endParaRPr lang="en-US" sz="1200" b="0" i="0" dirty="0">
              <a:solidFill>
                <a:schemeClr val="bg1"/>
              </a:solidFill>
              <a:effectLst/>
            </a:endParaRPr>
          </a:p>
        </p:txBody>
      </p:sp>
    </p:spTree>
    <p:extLst>
      <p:ext uri="{BB962C8B-B14F-4D97-AF65-F5344CB8AC3E}">
        <p14:creationId xmlns:p14="http://schemas.microsoft.com/office/powerpoint/2010/main" val="20250167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93" name="Rectangle 92">
            <a:extLst>
              <a:ext uri="{FF2B5EF4-FFF2-40B4-BE49-F238E27FC236}">
                <a16:creationId xmlns:a16="http://schemas.microsoft.com/office/drawing/2014/main" id="{C9B7F88A-EE9B-4C9D-9477-42E2346622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5875" cap="flat" cmpd="sng" algn="ctr">
            <a:noFill/>
            <a:prstDash val="solid"/>
          </a:ln>
          <a:effectLst/>
          <a:extLst>
            <a:ext uri="{91240B29-F687-4F45-9708-019B960494DF}">
              <a14:hiddenLine xmlns:a14="http://schemas.microsoft.com/office/drawing/2010/main" w="15875"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3FA96FE-28AE-4F4A-9ADD-158631716DFF}"/>
              </a:ext>
            </a:extLst>
          </p:cNvPr>
          <p:cNvPicPr>
            <a:picLocks noChangeAspect="1"/>
          </p:cNvPicPr>
          <p:nvPr/>
        </p:nvPicPr>
        <p:blipFill rotWithShape="1">
          <a:blip r:embed="rId3"/>
          <a:srcRect t="30417" b="6203"/>
          <a:stretch/>
        </p:blipFill>
        <p:spPr>
          <a:xfrm>
            <a:off x="307827" y="295275"/>
            <a:ext cx="11884173" cy="6693778"/>
          </a:xfrm>
          <a:prstGeom prst="rect">
            <a:avLst/>
          </a:prstGeom>
        </p:spPr>
      </p:pic>
      <p:sp>
        <p:nvSpPr>
          <p:cNvPr id="95" name="Rectangle 94">
            <a:extLst>
              <a:ext uri="{FF2B5EF4-FFF2-40B4-BE49-F238E27FC236}">
                <a16:creationId xmlns:a16="http://schemas.microsoft.com/office/drawing/2014/main" id="{7319A1DD-F557-4EC6-8A8C-F7617B4CD6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4296" y="3118982"/>
            <a:ext cx="7537704" cy="2462668"/>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C8482B8-33D8-4621-AA0E-02343492C5FC}"/>
              </a:ext>
            </a:extLst>
          </p:cNvPr>
          <p:cNvSpPr>
            <a:spLocks noGrp="1"/>
          </p:cNvSpPr>
          <p:nvPr>
            <p:ph type="ctrTitle"/>
          </p:nvPr>
        </p:nvSpPr>
        <p:spPr>
          <a:xfrm>
            <a:off x="5110209" y="3331444"/>
            <a:ext cx="6345999" cy="1229306"/>
          </a:xfrm>
        </p:spPr>
        <p:txBody>
          <a:bodyPr>
            <a:normAutofit/>
          </a:bodyPr>
          <a:lstStyle/>
          <a:p>
            <a:pPr>
              <a:spcAft>
                <a:spcPts val="800"/>
              </a:spcAft>
            </a:pPr>
            <a:r>
              <a:rPr lang="en-CA" sz="3600" b="1" spc="600" dirty="0">
                <a:solidFill>
                  <a:schemeClr val="tx1"/>
                </a:solidFill>
                <a:latin typeface="Abadi" panose="020B0604020104020204" pitchFamily="34" charset="0"/>
                <a:ea typeface="Calibri" panose="020F0502020204030204" pitchFamily="34" charset="0"/>
                <a:cs typeface="Times New Roman" panose="02020603050405020304" pitchFamily="18" charset="0"/>
              </a:rPr>
              <a:t>THE EXCEPTIONAL</a:t>
            </a:r>
            <a:br>
              <a:rPr lang="en-CA" sz="3600" b="1" spc="600" dirty="0">
                <a:solidFill>
                  <a:schemeClr val="tx1"/>
                </a:solidFill>
                <a:latin typeface="Abadi" panose="020B0604020104020204" pitchFamily="34" charset="0"/>
                <a:ea typeface="Calibri" panose="020F0502020204030204" pitchFamily="34" charset="0"/>
                <a:cs typeface="Times New Roman" panose="02020603050405020304" pitchFamily="18" charset="0"/>
              </a:rPr>
            </a:br>
            <a:r>
              <a:rPr lang="en-CA" sz="3600" b="1" spc="600" dirty="0">
                <a:solidFill>
                  <a:schemeClr val="tx1"/>
                </a:solidFill>
                <a:latin typeface="Abadi" panose="020B0604020104020204" pitchFamily="34" charset="0"/>
                <a:ea typeface="Calibri" panose="020F0502020204030204" pitchFamily="34" charset="0"/>
                <a:cs typeface="Times New Roman" panose="02020603050405020304" pitchFamily="18" charset="0"/>
              </a:rPr>
              <a:t>CLIENT EXPERIENCE</a:t>
            </a:r>
            <a:endParaRPr lang="en-CA" sz="3600" spc="600" dirty="0">
              <a:solidFill>
                <a:schemeClr val="tx1"/>
              </a:solidFill>
              <a:latin typeface="Abadi" panose="020B0604020104020204" pitchFamily="34" charset="0"/>
            </a:endParaRPr>
          </a:p>
        </p:txBody>
      </p:sp>
      <p:sp>
        <p:nvSpPr>
          <p:cNvPr id="3" name="Subtitle 2">
            <a:extLst>
              <a:ext uri="{FF2B5EF4-FFF2-40B4-BE49-F238E27FC236}">
                <a16:creationId xmlns:a16="http://schemas.microsoft.com/office/drawing/2014/main" id="{7D6DE30D-F255-4A0D-A7F1-03830B5E05E2}"/>
              </a:ext>
            </a:extLst>
          </p:cNvPr>
          <p:cNvSpPr>
            <a:spLocks noGrp="1"/>
          </p:cNvSpPr>
          <p:nvPr>
            <p:ph type="subTitle" idx="1"/>
          </p:nvPr>
        </p:nvSpPr>
        <p:spPr>
          <a:xfrm>
            <a:off x="5110211" y="4735799"/>
            <a:ext cx="6345998" cy="605256"/>
          </a:xfrm>
        </p:spPr>
        <p:txBody>
          <a:bodyPr>
            <a:normAutofit/>
          </a:bodyPr>
          <a:lstStyle/>
          <a:p>
            <a:r>
              <a:rPr lang="en-CA" b="1" spc="600" dirty="0">
                <a:ea typeface="Calibri" panose="020F0502020204030204" pitchFamily="34" charset="0"/>
                <a:cs typeface="Times New Roman" panose="02020603050405020304" pitchFamily="18" charset="0"/>
              </a:rPr>
              <a:t>PRINCIPALS OF SUCCESS!</a:t>
            </a:r>
            <a:endParaRPr lang="en-CA" spc="600" dirty="0">
              <a:effectLst/>
              <a:ea typeface="Calibri" panose="020F0502020204030204" pitchFamily="34" charset="0"/>
              <a:cs typeface="Times New Roman" panose="02020603050405020304" pitchFamily="18" charset="0"/>
            </a:endParaRPr>
          </a:p>
        </p:txBody>
      </p:sp>
      <p:cxnSp>
        <p:nvCxnSpPr>
          <p:cNvPr id="97" name="Straight Connector 96">
            <a:extLst>
              <a:ext uri="{FF2B5EF4-FFF2-40B4-BE49-F238E27FC236}">
                <a16:creationId xmlns:a16="http://schemas.microsoft.com/office/drawing/2014/main" id="{D28A9C89-B313-458F-9C85-515930A51A9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0211" y="4641183"/>
            <a:ext cx="6309360" cy="0"/>
          </a:xfrm>
          <a:prstGeom prst="line">
            <a:avLst/>
          </a:prstGeom>
          <a:ln w="19050">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sp>
        <p:nvSpPr>
          <p:cNvPr id="99" name="!!footer rectangle">
            <a:extLst>
              <a:ext uri="{FF2B5EF4-FFF2-40B4-BE49-F238E27FC236}">
                <a16:creationId xmlns:a16="http://schemas.microsoft.com/office/drawing/2014/main" id="{D50218C5-E017-43D2-8345-FD9FBF0C99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88422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45A79B-30C8-5D0C-1B14-28C1D57D3234}"/>
              </a:ext>
            </a:extLst>
          </p:cNvPr>
          <p:cNvSpPr txBox="1"/>
          <p:nvPr/>
        </p:nvSpPr>
        <p:spPr>
          <a:xfrm>
            <a:off x="757381" y="1364132"/>
            <a:ext cx="10686473" cy="459293"/>
          </a:xfrm>
          <a:prstGeom prst="rect">
            <a:avLst/>
          </a:prstGeom>
          <a:noFill/>
        </p:spPr>
        <p:txBody>
          <a:bodyPr wrap="square" rtlCol="0">
            <a:spAutoFit/>
          </a:bodyPr>
          <a:lstStyle/>
          <a:p>
            <a:pPr algn="ctr">
              <a:lnSpc>
                <a:spcPts val="2700"/>
              </a:lnSpc>
              <a:spcBef>
                <a:spcPts val="1680"/>
              </a:spcBef>
              <a:spcAft>
                <a:spcPts val="480"/>
              </a:spcAft>
            </a:pPr>
            <a:r>
              <a:rPr lang="en-CA" sz="3200" b="1" i="1" dirty="0">
                <a:solidFill>
                  <a:schemeClr val="accent1"/>
                </a:solidFill>
                <a:effectLst/>
                <a:latin typeface="Lora" pitchFamily="2" charset="0"/>
                <a:ea typeface="Times New Roman" panose="02020603050405020304" pitchFamily="18" charset="0"/>
                <a:cs typeface="Times New Roman" panose="02020603050405020304" pitchFamily="18" charset="0"/>
              </a:rPr>
              <a:t>Remembering the Consultative Approach to Client Care</a:t>
            </a:r>
            <a:endParaRPr lang="en-CA" sz="32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Box 3">
            <a:extLst>
              <a:ext uri="{FF2B5EF4-FFF2-40B4-BE49-F238E27FC236}">
                <a16:creationId xmlns:a16="http://schemas.microsoft.com/office/drawing/2014/main" id="{DE1FD4D5-1DC6-10C2-8877-0331F957AB01}"/>
              </a:ext>
            </a:extLst>
          </p:cNvPr>
          <p:cNvSpPr txBox="1"/>
          <p:nvPr/>
        </p:nvSpPr>
        <p:spPr>
          <a:xfrm>
            <a:off x="9735128" y="5611198"/>
            <a:ext cx="2041236" cy="369332"/>
          </a:xfrm>
          <a:prstGeom prst="rect">
            <a:avLst/>
          </a:prstGeom>
          <a:noFill/>
        </p:spPr>
        <p:txBody>
          <a:bodyPr wrap="square">
            <a:spAutoFit/>
          </a:bodyPr>
          <a:lstStyle/>
          <a:p>
            <a:pPr algn="ctr">
              <a:lnSpc>
                <a:spcPct val="90000"/>
              </a:lnSpc>
            </a:pPr>
            <a:r>
              <a:rPr lang="en-US" sz="2000" dirty="0">
                <a:latin typeface="Source Sans Pro SemiBold" panose="020B0603030403020204" pitchFamily="34" charset="0"/>
                <a:ea typeface="Source Sans Pro SemiBold" panose="020B0603030403020204" pitchFamily="34" charset="0"/>
              </a:rPr>
              <a:t> June 2022</a:t>
            </a:r>
            <a:endParaRPr lang="en-US" sz="2000" i="0" dirty="0">
              <a:effectLst/>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14589779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8C28B-394A-AB31-E8BA-CB5BD9C04385}"/>
              </a:ext>
            </a:extLst>
          </p:cNvPr>
          <p:cNvSpPr>
            <a:spLocks noGrp="1"/>
          </p:cNvSpPr>
          <p:nvPr>
            <p:ph type="title"/>
          </p:nvPr>
        </p:nvSpPr>
        <p:spPr>
          <a:xfrm>
            <a:off x="714562" y="4992294"/>
            <a:ext cx="10878698" cy="1027506"/>
          </a:xfrm>
        </p:spPr>
        <p:txBody>
          <a:bodyPr anchor="ctr"/>
          <a:lstStyle/>
          <a:p>
            <a:pPr marL="0" marR="0" lvl="0" indent="0" algn="ctr" defTabSz="914400" rtl="0" eaLnBrk="1" fontAlgn="auto" latinLnBrk="0" hangingPunct="1">
              <a:lnSpc>
                <a:spcPct val="150000"/>
              </a:lnSpc>
              <a:spcBef>
                <a:spcPts val="0"/>
              </a:spcBef>
              <a:spcAft>
                <a:spcPts val="0"/>
              </a:spcAft>
              <a:tabLst/>
              <a:defRPr/>
            </a:pPr>
            <a:r>
              <a:rPr kumimoji="0" lang="en-CA" sz="3600" b="1" i="0" u="none" strike="noStrike" kern="1200" spc="0" normalizeH="0" baseline="0" noProof="0" dirty="0">
                <a:ln w="12700" cmpd="sng">
                  <a:solidFill>
                    <a:srgbClr val="00B0F0"/>
                  </a:solidFill>
                  <a:prstDash val="solid"/>
                </a:ln>
                <a:solidFill>
                  <a:schemeClr val="accent1">
                    <a:lumMod val="60000"/>
                    <a:lumOff val="40000"/>
                  </a:schemeClr>
                </a:solidFill>
                <a:uLnTx/>
                <a:uFillTx/>
                <a:latin typeface="Malgun Gothic Semilight" panose="020B0502040204020203" pitchFamily="34" charset="-128"/>
                <a:ea typeface="Malgun Gothic Semilight" panose="020B0502040204020203" pitchFamily="34" charset="-128"/>
                <a:cs typeface="Malgun Gothic Semilight" panose="020B0502040204020203" pitchFamily="34" charset="-128"/>
              </a:rPr>
              <a:t>THE CONSULTATIVE APPROACH TO CLIENT CARE</a:t>
            </a:r>
            <a:endParaRPr lang="en-CA" b="1" spc="0" dirty="0">
              <a:ln w="12700" cmpd="sng">
                <a:solidFill>
                  <a:srgbClr val="00B0F0"/>
                </a:solidFill>
                <a:prstDash val="solid"/>
              </a:ln>
              <a:solidFill>
                <a:schemeClr val="accent1">
                  <a:lumMod val="60000"/>
                  <a:lumOff val="40000"/>
                </a:schemeClr>
              </a:solidFill>
              <a:latin typeface="Malgun Gothic Semilight" panose="020B0502040204020203" pitchFamily="34" charset="-128"/>
              <a:ea typeface="Malgun Gothic Semilight" panose="020B0502040204020203" pitchFamily="34" charset="-128"/>
              <a:cs typeface="Malgun Gothic Semilight" panose="020B0502040204020203" pitchFamily="34" charset="-128"/>
            </a:endParaRPr>
          </a:p>
        </p:txBody>
      </p:sp>
      <p:pic>
        <p:nvPicPr>
          <p:cNvPr id="6" name="Picture Placeholder 5">
            <a:extLst>
              <a:ext uri="{FF2B5EF4-FFF2-40B4-BE49-F238E27FC236}">
                <a16:creationId xmlns:a16="http://schemas.microsoft.com/office/drawing/2014/main" id="{69EA83EB-2B4D-601D-03B4-9264DD5F0964}"/>
              </a:ext>
            </a:extLst>
          </p:cNvPr>
          <p:cNvPicPr>
            <a:picLocks noGrp="1" noChangeAspect="1"/>
          </p:cNvPicPr>
          <p:nvPr>
            <p:ph type="pic"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rcRect l="889" r="889"/>
          <a:stretch/>
        </p:blipFill>
        <p:spPr>
          <a:xfrm>
            <a:off x="79899" y="49025"/>
            <a:ext cx="12038119" cy="446091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 Placeholder 3">
            <a:extLst>
              <a:ext uri="{FF2B5EF4-FFF2-40B4-BE49-F238E27FC236}">
                <a16:creationId xmlns:a16="http://schemas.microsoft.com/office/drawing/2014/main" id="{27A66A41-4343-B14E-0FDD-755F92F1E699}"/>
              </a:ext>
            </a:extLst>
          </p:cNvPr>
          <p:cNvSpPr>
            <a:spLocks noGrp="1"/>
          </p:cNvSpPr>
          <p:nvPr>
            <p:ph type="body" sz="half" idx="2"/>
          </p:nvPr>
        </p:nvSpPr>
        <p:spPr>
          <a:xfrm>
            <a:off x="1039368" y="5892554"/>
            <a:ext cx="10113264" cy="609600"/>
          </a:xfrm>
        </p:spPr>
        <p:txBody>
          <a:bodyPr/>
          <a:lstStyle/>
          <a:p>
            <a:pPr algn="r"/>
            <a:r>
              <a:rPr lang="en-US" sz="1800" dirty="0">
                <a:latin typeface="Source Sans Pro SemiBold" panose="020B0603030403020204" pitchFamily="34" charset="0"/>
                <a:ea typeface="Source Sans Pro SemiBold" panose="020B0603030403020204" pitchFamily="34" charset="0"/>
              </a:rPr>
              <a:t>OCTOBER 2022</a:t>
            </a:r>
            <a:endParaRPr lang="en-CA" dirty="0"/>
          </a:p>
        </p:txBody>
      </p:sp>
    </p:spTree>
    <p:extLst>
      <p:ext uri="{BB962C8B-B14F-4D97-AF65-F5344CB8AC3E}">
        <p14:creationId xmlns:p14="http://schemas.microsoft.com/office/powerpoint/2010/main" val="40117684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3" name="Straight Connector 8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5" name="Rectangle 84">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5DDBF22-72D0-50E0-D792-E7DF9580B6C1}"/>
              </a:ext>
            </a:extLst>
          </p:cNvPr>
          <p:cNvSpPr/>
          <p:nvPr/>
        </p:nvSpPr>
        <p:spPr>
          <a:xfrm>
            <a:off x="1643976" y="4254500"/>
            <a:ext cx="8618705" cy="407210"/>
          </a:xfrm>
          <a:prstGeom prst="rect">
            <a:avLst/>
          </a:prstGeom>
          <a:gradFill flip="none" rotWithShape="1">
            <a:gsLst>
              <a:gs pos="0">
                <a:schemeClr val="accent1">
                  <a:tint val="66000"/>
                  <a:satMod val="160000"/>
                  <a:alpha val="75000"/>
                </a:schemeClr>
              </a:gs>
              <a:gs pos="76000">
                <a:schemeClr val="accent1">
                  <a:tint val="44500"/>
                  <a:satMod val="160000"/>
                </a:schemeClr>
              </a:gs>
              <a:gs pos="100000">
                <a:schemeClr val="accent1">
                  <a:tint val="23500"/>
                  <a:satMod val="160000"/>
                </a:schemeClr>
              </a:gs>
            </a:gsLst>
            <a:lin ang="5400000" scaled="1"/>
            <a:tileRect/>
          </a:gradFill>
          <a:ln>
            <a:solidFill>
              <a:schemeClr val="accent1">
                <a:shade val="50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6" name="TextBox 25">
            <a:extLst>
              <a:ext uri="{FF2B5EF4-FFF2-40B4-BE49-F238E27FC236}">
                <a16:creationId xmlns:a16="http://schemas.microsoft.com/office/drawing/2014/main" id="{F9A50554-D996-403F-A35A-5C7B9EAACE71}"/>
              </a:ext>
            </a:extLst>
          </p:cNvPr>
          <p:cNvSpPr txBox="1"/>
          <p:nvPr/>
        </p:nvSpPr>
        <p:spPr>
          <a:xfrm>
            <a:off x="1097280" y="286603"/>
            <a:ext cx="10058400" cy="141332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spc="-50" dirty="0">
                <a:solidFill>
                  <a:schemeClr val="tx1">
                    <a:lumMod val="75000"/>
                    <a:lumOff val="25000"/>
                  </a:schemeClr>
                </a:solidFill>
                <a:latin typeface="+mj-lt"/>
                <a:ea typeface="+mj-ea"/>
                <a:cs typeface="+mj-cs"/>
              </a:rPr>
              <a:t> </a:t>
            </a:r>
            <a:r>
              <a:rPr lang="en-US" sz="3600" spc="-50" dirty="0">
                <a:solidFill>
                  <a:schemeClr val="bg1"/>
                </a:solidFill>
                <a:latin typeface="Abadi" panose="020B0604020104020204" pitchFamily="34" charset="0"/>
                <a:ea typeface="+mj-ea"/>
                <a:cs typeface="+mj-cs"/>
              </a:rPr>
              <a:t>THE CONSULTATIVE APPROACH TO CLIENT CARE</a:t>
            </a:r>
          </a:p>
        </p:txBody>
      </p:sp>
      <p:cxnSp>
        <p:nvCxnSpPr>
          <p:cNvPr id="87" name="Straight Connector 86">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910746"/>
            <a:ext cx="99669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TextBox 4">
            <a:extLst>
              <a:ext uri="{FF2B5EF4-FFF2-40B4-BE49-F238E27FC236}">
                <a16:creationId xmlns:a16="http://schemas.microsoft.com/office/drawing/2014/main" id="{C2C1EEB2-7E20-4EB8-A6F9-D25FB395A381}"/>
              </a:ext>
            </a:extLst>
          </p:cNvPr>
          <p:cNvSpPr txBox="1"/>
          <p:nvPr/>
        </p:nvSpPr>
        <p:spPr>
          <a:xfrm>
            <a:off x="875489" y="2108201"/>
            <a:ext cx="10778247" cy="4292598"/>
          </a:xfrm>
          <a:prstGeom prst="rect">
            <a:avLst/>
          </a:prstGeom>
        </p:spPr>
        <p:txBody>
          <a:bodyPr vert="horz" lIns="0" tIns="45720" rIns="0" bIns="45720" rtlCol="0">
            <a:normAutofit fontScale="92500"/>
          </a:bodyPr>
          <a:lstStyle/>
          <a:p>
            <a:pPr>
              <a:spcAft>
                <a:spcPts val="600"/>
              </a:spcAft>
              <a:buFont typeface="Calibri" panose="020F0502020204030204" pitchFamily="34" charset="0"/>
            </a:pPr>
            <a:r>
              <a:rPr lang="en-US" sz="2000" b="1" i="0" spc="300" dirty="0">
                <a:solidFill>
                  <a:schemeClr val="accent1">
                    <a:lumMod val="20000"/>
                    <a:lumOff val="80000"/>
                  </a:schemeClr>
                </a:solidFill>
                <a:effectLst/>
                <a:latin typeface="Abadi" panose="020B0604020104020204" pitchFamily="34" charset="0"/>
              </a:rPr>
              <a:t>WHAT IS THE CONSULTATIVE APPROACH?</a:t>
            </a:r>
            <a:endParaRPr lang="en-US" b="1" i="0" dirty="0">
              <a:solidFill>
                <a:schemeClr val="accent1">
                  <a:lumMod val="20000"/>
                  <a:lumOff val="80000"/>
                </a:schemeClr>
              </a:solidFill>
              <a:effectLst/>
            </a:endParaRPr>
          </a:p>
          <a:p>
            <a:pPr marL="800100" lvl="1" indent="-342900">
              <a:lnSpc>
                <a:spcPct val="150000"/>
              </a:lnSpc>
              <a:spcAft>
                <a:spcPts val="600"/>
              </a:spcAft>
              <a:buFont typeface="Wingdings" panose="05000000000000000000" pitchFamily="2" charset="2"/>
              <a:buChar char="q"/>
            </a:pPr>
            <a:r>
              <a:rPr lang="en-US" sz="2400" b="1" i="0" dirty="0">
                <a:solidFill>
                  <a:schemeClr val="bg1"/>
                </a:solidFill>
                <a:effectLst/>
              </a:rPr>
              <a:t>A sales process</a:t>
            </a:r>
          </a:p>
          <a:p>
            <a:pPr marL="800100" lvl="1" indent="-342900">
              <a:lnSpc>
                <a:spcPct val="150000"/>
              </a:lnSpc>
              <a:spcAft>
                <a:spcPts val="600"/>
              </a:spcAft>
              <a:buFont typeface="Wingdings" panose="05000000000000000000" pitchFamily="2" charset="2"/>
              <a:buChar char="q"/>
            </a:pPr>
            <a:r>
              <a:rPr lang="en-US" sz="2400" b="1" i="0" dirty="0">
                <a:solidFill>
                  <a:schemeClr val="bg1"/>
                </a:solidFill>
                <a:effectLst/>
              </a:rPr>
              <a:t>Relationships prioritized over price</a:t>
            </a:r>
          </a:p>
          <a:p>
            <a:pPr marL="800100" lvl="1" indent="-342900">
              <a:lnSpc>
                <a:spcPct val="150000"/>
              </a:lnSpc>
              <a:spcAft>
                <a:spcPts val="600"/>
              </a:spcAft>
              <a:buFont typeface="Wingdings" panose="05000000000000000000" pitchFamily="2" charset="2"/>
              <a:buChar char="q"/>
            </a:pPr>
            <a:r>
              <a:rPr lang="en-US" sz="2400" b="1" i="0" dirty="0">
                <a:solidFill>
                  <a:schemeClr val="bg1"/>
                </a:solidFill>
                <a:effectLst/>
              </a:rPr>
              <a:t>Involves open dialogue:</a:t>
            </a:r>
            <a:r>
              <a:rPr lang="en-US" sz="2400" b="1" i="0" dirty="0">
                <a:solidFill>
                  <a:schemeClr val="tx1">
                    <a:lumMod val="75000"/>
                    <a:lumOff val="25000"/>
                  </a:schemeClr>
                </a:solidFill>
                <a:effectLst/>
              </a:rPr>
              <a:t>  </a:t>
            </a:r>
            <a:endParaRPr lang="en-US" b="1" i="0" dirty="0">
              <a:solidFill>
                <a:schemeClr val="tx1">
                  <a:lumMod val="75000"/>
                  <a:lumOff val="25000"/>
                </a:schemeClr>
              </a:solidFill>
              <a:effectLst/>
            </a:endParaRPr>
          </a:p>
          <a:p>
            <a:pPr>
              <a:lnSpc>
                <a:spcPct val="150000"/>
              </a:lnSpc>
              <a:spcAft>
                <a:spcPts val="600"/>
              </a:spcAft>
            </a:pPr>
            <a:r>
              <a:rPr lang="en-US" b="1" i="0" dirty="0">
                <a:solidFill>
                  <a:schemeClr val="tx1">
                    <a:lumMod val="75000"/>
                    <a:lumOff val="25000"/>
                  </a:schemeClr>
                </a:solidFill>
                <a:effectLst/>
              </a:rPr>
              <a:t>	</a:t>
            </a:r>
            <a:r>
              <a:rPr lang="en-US" b="1" i="0" kern="300" spc="50" dirty="0">
                <a:effectLst/>
                <a:latin typeface="Abadi" panose="020B0604020104020204" pitchFamily="34" charset="0"/>
              </a:rPr>
              <a:t>ASKING QUESTIONS + LISTENING TO ANSWERS = SOLUTIONS TO CUSTOMER’S NEEDS</a:t>
            </a:r>
          </a:p>
          <a:p>
            <a:pPr marL="800100" lvl="1" indent="-342900">
              <a:lnSpc>
                <a:spcPct val="150000"/>
              </a:lnSpc>
              <a:spcAft>
                <a:spcPts val="600"/>
              </a:spcAft>
              <a:buFont typeface="Wingdings" panose="05000000000000000000" pitchFamily="2" charset="2"/>
              <a:buChar char="q"/>
            </a:pPr>
            <a:r>
              <a:rPr lang="en-US" sz="2400" b="1" i="0" dirty="0">
                <a:solidFill>
                  <a:schemeClr val="bg1"/>
                </a:solidFill>
                <a:effectLst/>
              </a:rPr>
              <a:t>Client sets the agenda, but you lead them to the conclusion by following the “process”</a:t>
            </a:r>
          </a:p>
          <a:p>
            <a:pPr algn="ctr">
              <a:lnSpc>
                <a:spcPct val="107000"/>
              </a:lnSpc>
              <a:spcAft>
                <a:spcPts val="480"/>
              </a:spcAft>
            </a:pPr>
            <a:r>
              <a:rPr lang="en-CA" sz="1100" b="1" i="1" dirty="0">
                <a:effectLst/>
                <a:latin typeface="Lora" pitchFamily="2" charset="0"/>
                <a:ea typeface="Times New Roman" panose="02020603050405020304" pitchFamily="18" charset="0"/>
                <a:cs typeface="Times New Roman" panose="02020603050405020304" pitchFamily="18" charset="0"/>
              </a:rPr>
              <a:t> </a:t>
            </a:r>
            <a:endParaRPr lang="en-CA"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CA" sz="2400" b="1" i="1" dirty="0">
                <a:solidFill>
                  <a:srgbClr val="CC9900"/>
                </a:solidFill>
                <a:effectLst/>
                <a:latin typeface="Lora" pitchFamily="2" charset="0"/>
                <a:ea typeface="Times New Roman" panose="02020603050405020304" pitchFamily="18" charset="0"/>
                <a:cs typeface="Times New Roman" panose="02020603050405020304" pitchFamily="18" charset="0"/>
              </a:rPr>
              <a:t>* </a:t>
            </a:r>
            <a:r>
              <a:rPr lang="en-CA" sz="2400" b="1" i="1" dirty="0">
                <a:solidFill>
                  <a:srgbClr val="CC9900"/>
                </a:solidFill>
                <a:effectLst/>
                <a:latin typeface="Malgun Gothic Semilight" panose="020B0502040204020203" pitchFamily="34" charset="-128"/>
                <a:ea typeface="Malgun Gothic Semilight" panose="020B0502040204020203" pitchFamily="34" charset="-128"/>
                <a:cs typeface="Malgun Gothic Semilight" panose="020B0502040204020203" pitchFamily="34" charset="-128"/>
              </a:rPr>
              <a:t>Hyper focused on the customer rather than the product being sold </a:t>
            </a:r>
            <a:r>
              <a:rPr lang="en-CA" sz="2400" b="1" i="1" dirty="0">
                <a:solidFill>
                  <a:srgbClr val="CC9900"/>
                </a:solidFill>
                <a:effectLst/>
                <a:latin typeface="Lora" pitchFamily="2" charset="0"/>
                <a:ea typeface="Times New Roman" panose="02020603050405020304" pitchFamily="18" charset="0"/>
                <a:cs typeface="Times New Roman" panose="02020603050405020304" pitchFamily="18" charset="0"/>
              </a:rPr>
              <a:t>*</a:t>
            </a:r>
            <a:endParaRPr lang="en-CA" sz="2400" dirty="0">
              <a:solidFill>
                <a:srgbClr val="CC9900"/>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50000"/>
              </a:lnSpc>
              <a:spcAft>
                <a:spcPts val="600"/>
              </a:spcAft>
              <a:buFont typeface="Wingdings" panose="05000000000000000000" pitchFamily="2" charset="2"/>
              <a:buChar char="q"/>
            </a:pPr>
            <a:endParaRPr lang="en-US" b="1" i="0" dirty="0">
              <a:solidFill>
                <a:schemeClr val="tx1">
                  <a:lumMod val="75000"/>
                  <a:lumOff val="25000"/>
                </a:schemeClr>
              </a:solidFill>
              <a:effectLst/>
            </a:endParaRPr>
          </a:p>
          <a:p>
            <a:pPr marL="342900" indent="-342900">
              <a:spcAft>
                <a:spcPts val="600"/>
              </a:spcAft>
              <a:buFont typeface="Calibri" panose="020F0502020204030204" pitchFamily="34" charset="0"/>
              <a:buAutoNum type="arabicPeriod"/>
            </a:pPr>
            <a:endParaRPr lang="en-US" b="0" i="0" dirty="0">
              <a:solidFill>
                <a:schemeClr val="tx1">
                  <a:lumMod val="75000"/>
                  <a:lumOff val="25000"/>
                </a:schemeClr>
              </a:solidFill>
              <a:effectLst/>
            </a:endParaRPr>
          </a:p>
        </p:txBody>
      </p:sp>
    </p:spTree>
    <p:extLst>
      <p:ext uri="{BB962C8B-B14F-4D97-AF65-F5344CB8AC3E}">
        <p14:creationId xmlns:p14="http://schemas.microsoft.com/office/powerpoint/2010/main" val="5024781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Rectangle 93">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103" name="Straight Connector 95">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104" name="Rectangle 97">
            <a:extLst>
              <a:ext uri="{FF2B5EF4-FFF2-40B4-BE49-F238E27FC236}">
                <a16:creationId xmlns:a16="http://schemas.microsoft.com/office/drawing/2014/main" id="{C8DD82D3-D002-45B0-B16A-82B3DA4EFD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5" name="Straight Connector 99">
            <a:extLst>
              <a:ext uri="{FF2B5EF4-FFF2-40B4-BE49-F238E27FC236}">
                <a16:creationId xmlns:a16="http://schemas.microsoft.com/office/drawing/2014/main" id="{9F09C252-16FE-4557-AD6D-BB5CA773496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42053" y="1778497"/>
            <a:ext cx="0" cy="3200400"/>
          </a:xfrm>
          <a:prstGeom prst="line">
            <a:avLst/>
          </a:prstGeom>
          <a:ln w="1905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F9A50554-D996-403F-A35A-5C7B9EAACE71}"/>
              </a:ext>
            </a:extLst>
          </p:cNvPr>
          <p:cNvSpPr txBox="1"/>
          <p:nvPr/>
        </p:nvSpPr>
        <p:spPr>
          <a:xfrm>
            <a:off x="991087" y="643465"/>
            <a:ext cx="3651933" cy="5470463"/>
          </a:xfrm>
          <a:prstGeom prst="rect">
            <a:avLst/>
          </a:prstGeom>
          <a:solidFill>
            <a:schemeClr val="tx1"/>
          </a:solidFill>
        </p:spPr>
        <p:txBody>
          <a:bodyPr vert="horz" lIns="91440" tIns="45720" rIns="91440" bIns="45720" rtlCol="0" anchor="ctr">
            <a:normAutofit/>
          </a:bodyPr>
          <a:lstStyle/>
          <a:p>
            <a:pPr algn="ctr">
              <a:lnSpc>
                <a:spcPct val="90000"/>
              </a:lnSpc>
              <a:spcBef>
                <a:spcPct val="0"/>
              </a:spcBef>
              <a:spcAft>
                <a:spcPts val="600"/>
              </a:spcAft>
            </a:pPr>
            <a:r>
              <a:rPr lang="en-US" sz="3600" kern="600" dirty="0">
                <a:solidFill>
                  <a:schemeClr val="bg1"/>
                </a:solidFill>
                <a:latin typeface="Abadi" panose="020B0604020104020204" pitchFamily="34" charset="0"/>
                <a:ea typeface="+mj-ea"/>
                <a:cs typeface="+mj-cs"/>
              </a:rPr>
              <a:t>THE CONSULTATIVE APPROACH TO CLIENT CARE</a:t>
            </a:r>
          </a:p>
        </p:txBody>
      </p:sp>
      <p:sp>
        <p:nvSpPr>
          <p:cNvPr id="5" name="TextBox 4">
            <a:extLst>
              <a:ext uri="{FF2B5EF4-FFF2-40B4-BE49-F238E27FC236}">
                <a16:creationId xmlns:a16="http://schemas.microsoft.com/office/drawing/2014/main" id="{C2C1EEB2-7E20-4EB8-A6F9-D25FB395A381}"/>
              </a:ext>
            </a:extLst>
          </p:cNvPr>
          <p:cNvSpPr txBox="1"/>
          <p:nvPr/>
        </p:nvSpPr>
        <p:spPr>
          <a:xfrm>
            <a:off x="5308677" y="1307897"/>
            <a:ext cx="6217792" cy="4141598"/>
          </a:xfrm>
          <a:prstGeom prst="rect">
            <a:avLst/>
          </a:prstGeom>
        </p:spPr>
        <p:txBody>
          <a:bodyPr vert="horz" lIns="0" tIns="45720" rIns="0" bIns="45720" rtlCol="0" anchor="ctr">
            <a:normAutofit/>
          </a:bodyPr>
          <a:lstStyle/>
          <a:p>
            <a:pPr>
              <a:spcBef>
                <a:spcPts val="1680"/>
              </a:spcBef>
              <a:spcAft>
                <a:spcPts val="480"/>
              </a:spcAft>
              <a:buFont typeface="Calibri" panose="020F0502020204030204" pitchFamily="34" charset="0"/>
            </a:pPr>
            <a:r>
              <a:rPr lang="en-US" sz="2000" b="1" spc="300" dirty="0">
                <a:solidFill>
                  <a:schemeClr val="accent1">
                    <a:lumMod val="40000"/>
                    <a:lumOff val="60000"/>
                  </a:schemeClr>
                </a:solidFill>
                <a:effectLst/>
                <a:latin typeface="Abadi" panose="020B0604020104020204" pitchFamily="34" charset="0"/>
              </a:rPr>
              <a:t>THE CONSULTATIVE PROCESS:</a:t>
            </a:r>
            <a:endParaRPr lang="en-US" sz="2000" spc="300" dirty="0">
              <a:solidFill>
                <a:schemeClr val="accent1">
                  <a:lumMod val="40000"/>
                  <a:lumOff val="60000"/>
                </a:schemeClr>
              </a:solidFill>
              <a:effectLst/>
              <a:latin typeface="Abadi" panose="020B0604020104020204" pitchFamily="34" charset="0"/>
            </a:endParaRPr>
          </a:p>
          <a:p>
            <a:pPr marL="342900" indent="-342900">
              <a:spcBef>
                <a:spcPts val="1680"/>
              </a:spcBef>
              <a:spcAft>
                <a:spcPts val="480"/>
              </a:spcAft>
              <a:buFont typeface="Calibri" panose="020F0502020204030204" pitchFamily="34" charset="0"/>
              <a:buAutoNum type="arabicPeriod"/>
            </a:pPr>
            <a:r>
              <a:rPr lang="en-US" sz="1900" b="1" i="1" dirty="0">
                <a:solidFill>
                  <a:schemeClr val="bg1"/>
                </a:solidFill>
                <a:effectLst/>
              </a:rPr>
              <a:t>Target &amp; Qualify (Quantify)</a:t>
            </a:r>
            <a:endParaRPr lang="en-US" sz="1900" dirty="0">
              <a:solidFill>
                <a:schemeClr val="bg1"/>
              </a:solidFill>
              <a:effectLst/>
            </a:endParaRPr>
          </a:p>
          <a:p>
            <a:pPr marL="342900" indent="-342900">
              <a:spcBef>
                <a:spcPts val="1680"/>
              </a:spcBef>
              <a:spcAft>
                <a:spcPts val="480"/>
              </a:spcAft>
              <a:buFont typeface="Calibri" panose="020F0502020204030204" pitchFamily="34" charset="0"/>
              <a:buAutoNum type="arabicPeriod"/>
            </a:pPr>
            <a:r>
              <a:rPr lang="en-US" sz="1900" b="1" i="1" dirty="0">
                <a:solidFill>
                  <a:schemeClr val="bg1"/>
                </a:solidFill>
                <a:effectLst/>
              </a:rPr>
              <a:t>Explore &amp; Assess</a:t>
            </a:r>
            <a:endParaRPr lang="en-US" sz="1900" dirty="0">
              <a:solidFill>
                <a:schemeClr val="bg1"/>
              </a:solidFill>
              <a:effectLst/>
            </a:endParaRPr>
          </a:p>
          <a:p>
            <a:pPr marL="342900" indent="-342900">
              <a:spcBef>
                <a:spcPts val="1680"/>
              </a:spcBef>
              <a:spcAft>
                <a:spcPts val="480"/>
              </a:spcAft>
              <a:buFont typeface="Calibri" panose="020F0502020204030204" pitchFamily="34" charset="0"/>
              <a:buAutoNum type="arabicPeriod"/>
            </a:pPr>
            <a:r>
              <a:rPr lang="en-US" sz="1900" b="1" i="1" dirty="0">
                <a:solidFill>
                  <a:schemeClr val="bg1"/>
                </a:solidFill>
                <a:effectLst/>
              </a:rPr>
              <a:t>Access &amp; Develop Solution</a:t>
            </a:r>
            <a:endParaRPr lang="en-US" sz="1900" dirty="0">
              <a:solidFill>
                <a:schemeClr val="bg1"/>
              </a:solidFill>
              <a:effectLst/>
            </a:endParaRPr>
          </a:p>
          <a:p>
            <a:pPr marL="342900" indent="-342900">
              <a:spcBef>
                <a:spcPts val="1680"/>
              </a:spcBef>
              <a:spcAft>
                <a:spcPts val="480"/>
              </a:spcAft>
              <a:buFont typeface="Calibri" panose="020F0502020204030204" pitchFamily="34" charset="0"/>
              <a:buAutoNum type="arabicPeriod"/>
            </a:pPr>
            <a:r>
              <a:rPr lang="en-US" sz="1900" b="1" i="1" dirty="0">
                <a:solidFill>
                  <a:schemeClr val="bg1"/>
                </a:solidFill>
                <a:effectLst/>
              </a:rPr>
              <a:t>Present solution</a:t>
            </a:r>
            <a:endParaRPr lang="en-US" sz="1900" dirty="0">
              <a:solidFill>
                <a:schemeClr val="bg1"/>
              </a:solidFill>
              <a:effectLst/>
            </a:endParaRPr>
          </a:p>
          <a:p>
            <a:pPr marL="342900" indent="-342900">
              <a:spcBef>
                <a:spcPts val="1680"/>
              </a:spcBef>
              <a:spcAft>
                <a:spcPts val="480"/>
              </a:spcAft>
              <a:buFont typeface="Calibri" panose="020F0502020204030204" pitchFamily="34" charset="0"/>
              <a:buAutoNum type="arabicPeriod"/>
            </a:pPr>
            <a:r>
              <a:rPr lang="en-US" sz="1900" b="1" i="1" dirty="0">
                <a:solidFill>
                  <a:schemeClr val="bg1"/>
                </a:solidFill>
                <a:effectLst/>
              </a:rPr>
              <a:t>Follow-Up / Negotiate &amp; Close</a:t>
            </a:r>
            <a:endParaRPr lang="en-US" sz="1900" dirty="0">
              <a:solidFill>
                <a:schemeClr val="bg1"/>
              </a:solidFill>
              <a:effectLst/>
            </a:endParaRPr>
          </a:p>
          <a:p>
            <a:pPr marL="342900" indent="-342900">
              <a:spcBef>
                <a:spcPts val="1680"/>
              </a:spcBef>
              <a:spcAft>
                <a:spcPts val="480"/>
              </a:spcAft>
              <a:buFont typeface="Calibri" panose="020F0502020204030204" pitchFamily="34" charset="0"/>
              <a:buAutoNum type="arabicPeriod"/>
            </a:pPr>
            <a:r>
              <a:rPr lang="en-US" sz="1900" b="1" i="1" dirty="0">
                <a:solidFill>
                  <a:schemeClr val="bg1"/>
                </a:solidFill>
                <a:effectLst/>
              </a:rPr>
              <a:t>Implement / Follow through / Assess Results and Expand</a:t>
            </a:r>
            <a:endParaRPr lang="en-US" b="1" i="0" dirty="0">
              <a:solidFill>
                <a:schemeClr val="tx1">
                  <a:lumMod val="75000"/>
                  <a:lumOff val="25000"/>
                </a:schemeClr>
              </a:solidFill>
              <a:effectLst/>
            </a:endParaRPr>
          </a:p>
          <a:p>
            <a:pPr marL="342900" indent="-342900">
              <a:spcAft>
                <a:spcPts val="600"/>
              </a:spcAft>
              <a:buFont typeface="Calibri" panose="020F0502020204030204" pitchFamily="34" charset="0"/>
              <a:buAutoNum type="arabicPeriod"/>
            </a:pPr>
            <a:endParaRPr lang="en-US" b="0" i="0" dirty="0">
              <a:solidFill>
                <a:schemeClr val="tx1">
                  <a:lumMod val="75000"/>
                  <a:lumOff val="25000"/>
                </a:schemeClr>
              </a:solidFill>
              <a:effectLst/>
            </a:endParaRPr>
          </a:p>
        </p:txBody>
      </p:sp>
      <p:cxnSp>
        <p:nvCxnSpPr>
          <p:cNvPr id="3" name="Straight Connector 2">
            <a:extLst>
              <a:ext uri="{FF2B5EF4-FFF2-40B4-BE49-F238E27FC236}">
                <a16:creationId xmlns:a16="http://schemas.microsoft.com/office/drawing/2014/main" id="{6E67287E-61B0-7035-FF26-CE3006B0D30F}"/>
              </a:ext>
            </a:extLst>
          </p:cNvPr>
          <p:cNvCxnSpPr>
            <a:cxnSpLocks/>
          </p:cNvCxnSpPr>
          <p:nvPr/>
        </p:nvCxnSpPr>
        <p:spPr>
          <a:xfrm>
            <a:off x="5273336" y="1897380"/>
            <a:ext cx="601906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00009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3" name="Straight Connector 8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5" name="Rectangle 84">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9A50554-D996-403F-A35A-5C7B9EAACE71}"/>
              </a:ext>
            </a:extLst>
          </p:cNvPr>
          <p:cNvSpPr txBox="1"/>
          <p:nvPr/>
        </p:nvSpPr>
        <p:spPr>
          <a:xfrm>
            <a:off x="1097280" y="251092"/>
            <a:ext cx="10058400" cy="145075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spc="-50" dirty="0">
                <a:solidFill>
                  <a:schemeClr val="bg1"/>
                </a:solidFill>
                <a:latin typeface="Abadi" panose="020B0604020104020204" pitchFamily="34" charset="0"/>
                <a:ea typeface="+mj-ea"/>
                <a:cs typeface="+mj-cs"/>
              </a:rPr>
              <a:t>THE CONSULTATIVE APPROACH TO CLIENT CARE</a:t>
            </a:r>
          </a:p>
        </p:txBody>
      </p:sp>
      <p:cxnSp>
        <p:nvCxnSpPr>
          <p:cNvPr id="87" name="Straight Connector 86">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910746"/>
            <a:ext cx="99669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extBox 1">
            <a:extLst>
              <a:ext uri="{FF2B5EF4-FFF2-40B4-BE49-F238E27FC236}">
                <a16:creationId xmlns:a16="http://schemas.microsoft.com/office/drawing/2014/main" id="{41572E04-B3DF-9801-254C-13F666CA3DED}"/>
              </a:ext>
            </a:extLst>
          </p:cNvPr>
          <p:cNvSpPr txBox="1"/>
          <p:nvPr/>
        </p:nvSpPr>
        <p:spPr>
          <a:xfrm>
            <a:off x="1097280" y="2781111"/>
            <a:ext cx="4437463" cy="2710108"/>
          </a:xfrm>
          <a:prstGeom prst="rect">
            <a:avLst/>
          </a:prstGeom>
          <a:effectLst/>
        </p:spPr>
        <p:txBody>
          <a:bodyPr vert="horz" lIns="0" tIns="45720" rIns="0" bIns="45720" rtlCol="0">
            <a:normAutofit/>
          </a:bodyPr>
          <a:lstStyle/>
          <a:p>
            <a:pPr marL="285750" indent="-285750">
              <a:spcAft>
                <a:spcPts val="300"/>
              </a:spcAft>
              <a:buFont typeface="Wingdings" panose="05000000000000000000" pitchFamily="2" charset="2"/>
              <a:buChar char="§"/>
            </a:pPr>
            <a:r>
              <a:rPr lang="en-US" b="1" i="0" dirty="0">
                <a:solidFill>
                  <a:schemeClr val="bg1"/>
                </a:solidFill>
                <a:effectLst/>
              </a:rPr>
              <a:t>Focuses on the direct benefits and features of a product</a:t>
            </a:r>
          </a:p>
          <a:p>
            <a:pPr marL="285750" indent="-285750">
              <a:lnSpc>
                <a:spcPct val="150000"/>
              </a:lnSpc>
              <a:spcAft>
                <a:spcPts val="300"/>
              </a:spcAft>
              <a:buFont typeface="Wingdings" panose="05000000000000000000" pitchFamily="2" charset="2"/>
              <a:buChar char="§"/>
            </a:pPr>
            <a:r>
              <a:rPr lang="en-US" b="1" i="0" dirty="0">
                <a:solidFill>
                  <a:schemeClr val="bg1"/>
                </a:solidFill>
                <a:effectLst/>
              </a:rPr>
              <a:t>Sources all value from the product</a:t>
            </a:r>
          </a:p>
          <a:p>
            <a:pPr marL="285750" indent="-285750">
              <a:spcAft>
                <a:spcPts val="300"/>
              </a:spcAft>
              <a:buFont typeface="Wingdings" panose="05000000000000000000" pitchFamily="2" charset="2"/>
              <a:buChar char="§"/>
            </a:pPr>
            <a:r>
              <a:rPr lang="en-US" b="1" i="0" dirty="0">
                <a:solidFill>
                  <a:schemeClr val="bg1"/>
                </a:solidFill>
                <a:effectLst/>
              </a:rPr>
              <a:t>The salesperson’s role is to communicate product information</a:t>
            </a:r>
          </a:p>
          <a:p>
            <a:pPr marL="285750" indent="-285750">
              <a:spcAft>
                <a:spcPts val="300"/>
              </a:spcAft>
              <a:buFont typeface="Wingdings" panose="05000000000000000000" pitchFamily="2" charset="2"/>
              <a:buChar char="§"/>
            </a:pPr>
            <a:r>
              <a:rPr lang="en-US" b="1" i="0" dirty="0">
                <a:solidFill>
                  <a:schemeClr val="bg1"/>
                </a:solidFill>
                <a:effectLst/>
              </a:rPr>
              <a:t>Relies on high-volume, low-value accounts</a:t>
            </a:r>
          </a:p>
          <a:p>
            <a:pPr marL="285750" indent="-285750">
              <a:spcAft>
                <a:spcPts val="300"/>
              </a:spcAft>
              <a:buFont typeface="Wingdings" panose="05000000000000000000" pitchFamily="2" charset="2"/>
              <a:buChar char="§"/>
            </a:pPr>
            <a:r>
              <a:rPr lang="en-US" b="1" i="0" dirty="0">
                <a:solidFill>
                  <a:schemeClr val="bg1"/>
                </a:solidFill>
                <a:effectLst/>
              </a:rPr>
              <a:t>Focuses on short-term, immediate wins</a:t>
            </a:r>
          </a:p>
        </p:txBody>
      </p:sp>
      <p:sp>
        <p:nvSpPr>
          <p:cNvPr id="4" name="TextBox 3">
            <a:extLst>
              <a:ext uri="{FF2B5EF4-FFF2-40B4-BE49-F238E27FC236}">
                <a16:creationId xmlns:a16="http://schemas.microsoft.com/office/drawing/2014/main" id="{02958E87-F135-7309-E18D-643AB445D96E}"/>
              </a:ext>
            </a:extLst>
          </p:cNvPr>
          <p:cNvSpPr txBox="1"/>
          <p:nvPr/>
        </p:nvSpPr>
        <p:spPr>
          <a:xfrm>
            <a:off x="6258020" y="2490016"/>
            <a:ext cx="4490471" cy="2977738"/>
          </a:xfrm>
          <a:prstGeom prst="rect">
            <a:avLst/>
          </a:prstGeom>
          <a:noFill/>
        </p:spPr>
        <p:txBody>
          <a:bodyPr wrap="square">
            <a:spAutoFit/>
          </a:bodyPr>
          <a:lstStyle/>
          <a:p>
            <a:pPr marL="285750" indent="-285750" algn="l">
              <a:lnSpc>
                <a:spcPct val="150000"/>
              </a:lnSpc>
              <a:spcAft>
                <a:spcPts val="300"/>
              </a:spcAft>
              <a:buFont typeface="Wingdings" panose="05000000000000000000" pitchFamily="2" charset="2"/>
              <a:buChar char="ü"/>
            </a:pPr>
            <a:r>
              <a:rPr lang="en-US" b="1" i="0" dirty="0">
                <a:solidFill>
                  <a:schemeClr val="bg1"/>
                </a:solidFill>
                <a:effectLst/>
                <a:latin typeface="Speak Pro" panose="020B0504020101020102" pitchFamily="34" charset="0"/>
              </a:rPr>
              <a:t>Focuses on the value of the product and company as a whole</a:t>
            </a:r>
          </a:p>
          <a:p>
            <a:pPr marL="285750" indent="-285750" algn="l">
              <a:spcAft>
                <a:spcPts val="300"/>
              </a:spcAft>
              <a:buFont typeface="Wingdings" panose="05000000000000000000" pitchFamily="2" charset="2"/>
              <a:buChar char="ü"/>
            </a:pPr>
            <a:r>
              <a:rPr lang="en-US" b="1" i="0" dirty="0">
                <a:solidFill>
                  <a:schemeClr val="bg1"/>
                </a:solidFill>
                <a:effectLst/>
                <a:latin typeface="Speak Pro" panose="020B0504020101020102" pitchFamily="34" charset="0"/>
              </a:rPr>
              <a:t>The salesperson’s role is to provide value and advice, often outside of company specialization</a:t>
            </a:r>
          </a:p>
          <a:p>
            <a:pPr marL="285750" indent="-285750" algn="l">
              <a:spcAft>
                <a:spcPts val="300"/>
              </a:spcAft>
              <a:buFont typeface="Wingdings" panose="05000000000000000000" pitchFamily="2" charset="2"/>
              <a:buChar char="ü"/>
            </a:pPr>
            <a:r>
              <a:rPr lang="en-US" b="1" i="0" dirty="0">
                <a:solidFill>
                  <a:schemeClr val="bg1"/>
                </a:solidFill>
                <a:effectLst/>
                <a:latin typeface="Speak Pro" panose="020B0504020101020102" pitchFamily="34" charset="0"/>
              </a:rPr>
              <a:t>Relies on a smaller number of customer spending more</a:t>
            </a:r>
          </a:p>
          <a:p>
            <a:pPr marL="285750" indent="-285750" algn="l">
              <a:spcAft>
                <a:spcPts val="300"/>
              </a:spcAft>
              <a:buFont typeface="Wingdings" panose="05000000000000000000" pitchFamily="2" charset="2"/>
              <a:buChar char="ü"/>
            </a:pPr>
            <a:r>
              <a:rPr lang="en-US" b="1" i="0" dirty="0">
                <a:solidFill>
                  <a:schemeClr val="bg1"/>
                </a:solidFill>
                <a:effectLst/>
                <a:latin typeface="Speak Pro" panose="020B0504020101020102" pitchFamily="34" charset="0"/>
              </a:rPr>
              <a:t>Focuses on building long-term relationships for continued success.</a:t>
            </a:r>
          </a:p>
        </p:txBody>
      </p:sp>
      <p:sp>
        <p:nvSpPr>
          <p:cNvPr id="6" name="TextBox 5">
            <a:extLst>
              <a:ext uri="{FF2B5EF4-FFF2-40B4-BE49-F238E27FC236}">
                <a16:creationId xmlns:a16="http://schemas.microsoft.com/office/drawing/2014/main" id="{B68428BE-DCFD-C9B7-B3E6-457E819E5595}"/>
              </a:ext>
            </a:extLst>
          </p:cNvPr>
          <p:cNvSpPr txBox="1"/>
          <p:nvPr/>
        </p:nvSpPr>
        <p:spPr>
          <a:xfrm>
            <a:off x="1097278" y="1701776"/>
            <a:ext cx="4608000" cy="691273"/>
          </a:xfrm>
          <a:prstGeom prst="rect">
            <a:avLst/>
          </a:prstGeom>
          <a:noFill/>
          <a:ln>
            <a:noFill/>
          </a:ln>
          <a:effectLst/>
        </p:spPr>
        <p:txBody>
          <a:bodyPr vert="horz" lIns="0" tIns="45720" rIns="0" bIns="45720" rtlCol="0" anchor="ctr">
            <a:noAutofit/>
          </a:bodyPr>
          <a:lstStyle>
            <a:defPPr>
              <a:defRPr lang="en-US"/>
            </a:defPPr>
            <a:lvl1pPr algn="ctr">
              <a:buFont typeface="Calibri" panose="020F0502020204030204" pitchFamily="34" charset="0"/>
              <a:defRPr sz="2800" i="0">
                <a:ln w="0">
                  <a:noFill/>
                </a:ln>
                <a:effectLst>
                  <a:outerShdw blurRad="38100" dist="19050" dir="2700000" algn="tl" rotWithShape="0">
                    <a:schemeClr val="dk1">
                      <a:alpha val="40000"/>
                    </a:schemeClr>
                  </a:outerShdw>
                </a:effectLst>
                <a:latin typeface="Abadi" panose="020B0604020104020204" pitchFamily="34" charset="0"/>
              </a:defRPr>
            </a:lvl1pPr>
          </a:lstStyle>
          <a:p>
            <a:pPr algn="l"/>
            <a:r>
              <a:rPr lang="en-US" dirty="0"/>
              <a:t> </a:t>
            </a:r>
            <a:r>
              <a:rPr lang="en-US" dirty="0">
                <a:solidFill>
                  <a:schemeClr val="accent1">
                    <a:lumMod val="40000"/>
                    <a:lumOff val="60000"/>
                  </a:schemeClr>
                </a:solidFill>
              </a:rPr>
              <a:t>PRODUCT-BASED SELLING</a:t>
            </a:r>
          </a:p>
        </p:txBody>
      </p:sp>
      <p:sp>
        <p:nvSpPr>
          <p:cNvPr id="7" name="TextBox 6">
            <a:extLst>
              <a:ext uri="{FF2B5EF4-FFF2-40B4-BE49-F238E27FC236}">
                <a16:creationId xmlns:a16="http://schemas.microsoft.com/office/drawing/2014/main" id="{958BFA89-08F5-62CF-1FCB-66FD3BC00F3E}"/>
              </a:ext>
            </a:extLst>
          </p:cNvPr>
          <p:cNvSpPr txBox="1"/>
          <p:nvPr/>
        </p:nvSpPr>
        <p:spPr>
          <a:xfrm>
            <a:off x="6293982" y="1701849"/>
            <a:ext cx="4607668" cy="691200"/>
          </a:xfrm>
          <a:prstGeom prst="rect">
            <a:avLst/>
          </a:prstGeom>
          <a:noFill/>
          <a:ln>
            <a:noFill/>
          </a:ln>
          <a:effectLst/>
        </p:spPr>
        <p:txBody>
          <a:bodyPr vert="horz" lIns="0" tIns="45720" rIns="0" bIns="45720" rtlCol="0" anchor="ctr">
            <a:noAutofit/>
          </a:bodyPr>
          <a:lstStyle>
            <a:defPPr>
              <a:defRPr lang="en-US"/>
            </a:defPPr>
            <a:lvl1pPr algn="ctr">
              <a:buFont typeface="Calibri" panose="020F0502020204030204" pitchFamily="34" charset="0"/>
              <a:defRPr sz="2800" i="0">
                <a:ln w="0">
                  <a:noFill/>
                </a:ln>
                <a:effectLst>
                  <a:outerShdw blurRad="38100" dist="19050" dir="2700000" algn="tl" rotWithShape="0">
                    <a:schemeClr val="dk1">
                      <a:alpha val="40000"/>
                    </a:schemeClr>
                  </a:outerShdw>
                </a:effectLst>
                <a:latin typeface="Abadi" panose="020B0604020104020204" pitchFamily="34" charset="0"/>
              </a:defRPr>
            </a:lvl1pPr>
          </a:lstStyle>
          <a:p>
            <a:pPr algn="l"/>
            <a:r>
              <a:rPr lang="en-US" dirty="0">
                <a:solidFill>
                  <a:schemeClr val="accent1">
                    <a:lumMod val="40000"/>
                    <a:lumOff val="60000"/>
                  </a:schemeClr>
                </a:solidFill>
              </a:rPr>
              <a:t> CONSULTATIVE SELLING</a:t>
            </a:r>
          </a:p>
        </p:txBody>
      </p:sp>
      <p:cxnSp>
        <p:nvCxnSpPr>
          <p:cNvPr id="8" name="Straight Connector 7">
            <a:extLst>
              <a:ext uri="{FF2B5EF4-FFF2-40B4-BE49-F238E27FC236}">
                <a16:creationId xmlns:a16="http://schemas.microsoft.com/office/drawing/2014/main" id="{C3A3ACFF-758C-50B3-2109-3920AADD1434}"/>
              </a:ext>
            </a:extLst>
          </p:cNvPr>
          <p:cNvCxnSpPr>
            <a:cxnSpLocks/>
          </p:cNvCxnSpPr>
          <p:nvPr/>
        </p:nvCxnSpPr>
        <p:spPr>
          <a:xfrm>
            <a:off x="1097276" y="2386689"/>
            <a:ext cx="4363197" cy="1272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id="{87178713-E95F-D36C-E5FC-4902F395100C}"/>
              </a:ext>
            </a:extLst>
          </p:cNvPr>
          <p:cNvCxnSpPr>
            <a:cxnSpLocks/>
          </p:cNvCxnSpPr>
          <p:nvPr/>
        </p:nvCxnSpPr>
        <p:spPr>
          <a:xfrm>
            <a:off x="6293984" y="2368927"/>
            <a:ext cx="4280031" cy="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949739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3" name="Straight Connector 8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5" name="Rectangle 84">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9A50554-D996-403F-A35A-5C7B9EAACE71}"/>
              </a:ext>
            </a:extLst>
          </p:cNvPr>
          <p:cNvSpPr txBox="1"/>
          <p:nvPr/>
        </p:nvSpPr>
        <p:spPr>
          <a:xfrm>
            <a:off x="1097280" y="251092"/>
            <a:ext cx="10058400" cy="145075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spc="-50" dirty="0">
                <a:solidFill>
                  <a:schemeClr val="bg1"/>
                </a:solidFill>
                <a:latin typeface="Abadi" panose="020B0604020104020204" pitchFamily="34" charset="0"/>
                <a:ea typeface="+mj-ea"/>
                <a:cs typeface="+mj-cs"/>
              </a:rPr>
              <a:t>THE CONSULTATIVE APPROACH TO CLIENT CARE</a:t>
            </a:r>
          </a:p>
        </p:txBody>
      </p:sp>
      <p:cxnSp>
        <p:nvCxnSpPr>
          <p:cNvPr id="87" name="Straight Connector 86">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910746"/>
            <a:ext cx="99669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2C1EEB2-7E20-4EB8-A6F9-D25FB395A381}"/>
              </a:ext>
            </a:extLst>
          </p:cNvPr>
          <p:cNvSpPr txBox="1"/>
          <p:nvPr/>
        </p:nvSpPr>
        <p:spPr>
          <a:xfrm>
            <a:off x="1066799" y="1918612"/>
            <a:ext cx="10058400" cy="4164640"/>
          </a:xfrm>
          <a:prstGeom prst="rect">
            <a:avLst/>
          </a:prstGeom>
        </p:spPr>
        <p:txBody>
          <a:bodyPr vert="horz" lIns="0" tIns="45720" rIns="0" bIns="45720" numCol="2" spcCol="180000" rtlCol="0">
            <a:normAutofit fontScale="25000" lnSpcReduction="20000"/>
          </a:bodyPr>
          <a:lstStyle/>
          <a:p>
            <a:pPr marL="342900" lvl="0" indent="-342900">
              <a:lnSpc>
                <a:spcPct val="107000"/>
              </a:lnSpc>
              <a:spcAft>
                <a:spcPts val="800"/>
              </a:spcAft>
              <a:buSzPts val="1000"/>
              <a:buFont typeface="Courier New" panose="02070309020205020404" pitchFamily="49" charset="0"/>
              <a:buChar char="o"/>
              <a:tabLst>
                <a:tab pos="457200" algn="l"/>
              </a:tabLst>
            </a:pPr>
            <a:endParaRPr lang="en-CA" sz="56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Being an integrated insurance and financial services brokerage</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Our </a:t>
            </a:r>
            <a:r>
              <a:rPr lang="en-CA" sz="6000" u="sng"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unique process</a:t>
            </a: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 —Mission to Your Prosperity™—developed through our over 100 years providing insurance and investment services to businesses and families</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Our </a:t>
            </a:r>
            <a:r>
              <a:rPr lang="en-CA" sz="6000" u="sng"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exclusive discovery method</a:t>
            </a: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 of data collection and risk assessment</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Our ability to provide creative and affordable solutions that are truly bespoke for today yet flexible for the future</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Being the </a:t>
            </a:r>
            <a:r>
              <a:rPr lang="en-CA" sz="6000" u="sng"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most award winning</a:t>
            </a: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 insurance broker in the St. Thomas &amp; London region</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A team that completes mandatory continuing education which exceeds regulatory requirement</a:t>
            </a: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Being family owned since 1914 (read our </a:t>
            </a:r>
            <a:r>
              <a:rPr lang="en-CA" sz="6000" u="sng"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history</a:t>
            </a: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CA" sz="5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endParaRPr lang="en-CA" sz="5600" dirty="0">
              <a:solidFill>
                <a:schemeClr val="bg1"/>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Being an integrated insurance and financial services brokerage</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Our </a:t>
            </a:r>
            <a:r>
              <a:rPr lang="en-CA" sz="6000" u="sng"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unique process</a:t>
            </a: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 —Mission to Your Prosperity</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Our </a:t>
            </a:r>
            <a:r>
              <a:rPr lang="en-CA" sz="6000" u="sng"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exclusive discovery method</a:t>
            </a: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 of data collection and risk assessment</a:t>
            </a:r>
            <a:endParaRPr lang="en-CA" sz="60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r>
              <a:rPr lang="en-CA" sz="6000" dirty="0">
                <a:solidFill>
                  <a:schemeClr val="bg1"/>
                </a:solidFill>
                <a:effectLst/>
                <a:latin typeface="Source Sans Pro" panose="020B0503030403020204" pitchFamily="34" charset="0"/>
                <a:ea typeface="Times New Roman" panose="02020603050405020304" pitchFamily="18" charset="0"/>
                <a:cs typeface="Times New Roman" panose="02020603050405020304" pitchFamily="18" charset="0"/>
              </a:rPr>
              <a:t>Our ability to provide creative and affordable solutions that are truly bespoke for today yet flexible for the future</a:t>
            </a:r>
          </a:p>
          <a:p>
            <a:pPr marL="342900" lvl="0" indent="-342900">
              <a:lnSpc>
                <a:spcPct val="107000"/>
              </a:lnSpc>
              <a:spcAft>
                <a:spcPts val="800"/>
              </a:spcAft>
              <a:buSzPts val="1000"/>
              <a:buFont typeface="Courier New" panose="02070309020205020404" pitchFamily="49" charset="0"/>
              <a:buChar char="o"/>
              <a:tabLst>
                <a:tab pos="457200" algn="l"/>
              </a:tabLst>
            </a:pPr>
            <a:endParaRPr lang="en-CA" sz="5600" dirty="0">
              <a:solidFill>
                <a:schemeClr val="bg1"/>
              </a:solidFill>
              <a:latin typeface="Source Sans Pro" panose="020B0503030403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endParaRPr lang="en-CA" sz="5600" dirty="0">
              <a:solidFill>
                <a:schemeClr val="bg1"/>
              </a:solidFill>
              <a:effectLst/>
              <a:latin typeface="Source Sans Pro" panose="020B0503030403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endParaRPr lang="en-CA" sz="5600" dirty="0">
              <a:solidFill>
                <a:schemeClr val="bg1"/>
              </a:solidFill>
              <a:latin typeface="Source Sans Pro" panose="020B0503030403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Courier New" panose="02070309020205020404" pitchFamily="49" charset="0"/>
              <a:buChar char="o"/>
              <a:tabLst>
                <a:tab pos="457200" algn="l"/>
              </a:tabLst>
            </a:pPr>
            <a:endParaRPr lang="en-CA" sz="56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endParaRPr lang="en-US" b="0" i="0" dirty="0">
              <a:solidFill>
                <a:schemeClr val="bg1"/>
              </a:solidFill>
              <a:effectLst/>
            </a:endParaRPr>
          </a:p>
        </p:txBody>
      </p:sp>
      <p:sp>
        <p:nvSpPr>
          <p:cNvPr id="89" name="Rectangle 88">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Box 2">
            <a:extLst>
              <a:ext uri="{FF2B5EF4-FFF2-40B4-BE49-F238E27FC236}">
                <a16:creationId xmlns:a16="http://schemas.microsoft.com/office/drawing/2014/main" id="{8C3C55FE-9F35-CE17-F7C2-C6132C059938}"/>
              </a:ext>
            </a:extLst>
          </p:cNvPr>
          <p:cNvSpPr txBox="1"/>
          <p:nvPr/>
        </p:nvSpPr>
        <p:spPr>
          <a:xfrm>
            <a:off x="1031508" y="1517419"/>
            <a:ext cx="6192982" cy="406137"/>
          </a:xfrm>
          <a:prstGeom prst="rect">
            <a:avLst/>
          </a:prstGeom>
          <a:noFill/>
        </p:spPr>
        <p:txBody>
          <a:bodyPr wrap="square">
            <a:spAutoFit/>
          </a:bodyPr>
          <a:lstStyle/>
          <a:p>
            <a:pPr>
              <a:lnSpc>
                <a:spcPct val="107000"/>
              </a:lnSpc>
              <a:spcBef>
                <a:spcPts val="1680"/>
              </a:spcBef>
              <a:spcAft>
                <a:spcPts val="480"/>
              </a:spcAft>
            </a:pPr>
            <a:r>
              <a:rPr lang="en-CA" sz="2000" b="1" spc="300" dirty="0">
                <a:solidFill>
                  <a:schemeClr val="accent1">
                    <a:lumMod val="40000"/>
                    <a:lumOff val="60000"/>
                  </a:schemeClr>
                </a:solidFill>
                <a:effectLst/>
                <a:latin typeface="Abadi" panose="020B0604020104020204" pitchFamily="34" charset="0"/>
                <a:ea typeface="Times New Roman" panose="02020603050405020304" pitchFamily="18" charset="0"/>
                <a:cs typeface="Times New Roman" panose="02020603050405020304" pitchFamily="18" charset="0"/>
              </a:rPr>
              <a:t>THE CONSULTATIVE PROCESS:</a:t>
            </a:r>
            <a:endParaRPr lang="en-CA" sz="2000" spc="300" dirty="0">
              <a:solidFill>
                <a:schemeClr val="accent1">
                  <a:lumMod val="40000"/>
                  <a:lumOff val="60000"/>
                </a:schemeClr>
              </a:solidFill>
              <a:effectLst/>
              <a:latin typeface="Abadi" panose="020B0604020104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143549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3" name="Straight Connector 8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5" name="Rectangle 84">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F9A50554-D996-403F-A35A-5C7B9EAACE71}"/>
              </a:ext>
            </a:extLst>
          </p:cNvPr>
          <p:cNvSpPr txBox="1"/>
          <p:nvPr/>
        </p:nvSpPr>
        <p:spPr>
          <a:xfrm>
            <a:off x="1097280" y="286603"/>
            <a:ext cx="10058400" cy="145075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spc="-50" dirty="0">
                <a:solidFill>
                  <a:schemeClr val="bg1"/>
                </a:solidFill>
                <a:latin typeface="Abadi" panose="020B0604020104020204" pitchFamily="34" charset="0"/>
                <a:ea typeface="+mj-ea"/>
                <a:cs typeface="+mj-cs"/>
              </a:rPr>
              <a:t>THE CONSULTATIVE APPROACH TO CLIENT CARE</a:t>
            </a:r>
          </a:p>
        </p:txBody>
      </p:sp>
      <p:cxnSp>
        <p:nvCxnSpPr>
          <p:cNvPr id="87" name="Straight Connector 86">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910746"/>
            <a:ext cx="99669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2C1EEB2-7E20-4EB8-A6F9-D25FB395A381}"/>
              </a:ext>
            </a:extLst>
          </p:cNvPr>
          <p:cNvSpPr txBox="1"/>
          <p:nvPr/>
        </p:nvSpPr>
        <p:spPr>
          <a:xfrm>
            <a:off x="1097280" y="2258329"/>
            <a:ext cx="10075420" cy="3822897"/>
          </a:xfrm>
          <a:prstGeom prst="rect">
            <a:avLst/>
          </a:prstGeom>
        </p:spPr>
        <p:txBody>
          <a:bodyPr vert="horz" lIns="0" tIns="45720" rIns="0" bIns="45720" rtlCol="0">
            <a:normAutofit fontScale="77500" lnSpcReduction="20000"/>
          </a:bodyPr>
          <a:lstStyle/>
          <a:p>
            <a:pPr marL="800100" lvl="1" indent="-342900">
              <a:lnSpc>
                <a:spcPct val="120000"/>
              </a:lnSpc>
              <a:spcBef>
                <a:spcPts val="1680"/>
              </a:spcBef>
              <a:spcAft>
                <a:spcPts val="480"/>
              </a:spcAft>
              <a:buFont typeface="Symbol" panose="05050102010706020507" pitchFamily="18" charset="2"/>
              <a:buChar char=""/>
            </a:pPr>
            <a:r>
              <a:rPr lang="en-CA" sz="2200" b="1" i="1" dirty="0">
                <a:solidFill>
                  <a:schemeClr val="bg1"/>
                </a:solidFill>
                <a:effectLst/>
                <a:latin typeface="Speak Pro" panose="020B0504020101020102" pitchFamily="34" charset="0"/>
                <a:ea typeface="Times New Roman" panose="02020603050405020304" pitchFamily="18" charset="0"/>
                <a:cs typeface="Times New Roman" panose="02020603050405020304" pitchFamily="18" charset="0"/>
              </a:rPr>
              <a:t>Avoid being “seller” centric</a:t>
            </a:r>
            <a:endParaRPr lang="en-CA" sz="2200" dirty="0">
              <a:solidFill>
                <a:schemeClr val="bg1"/>
              </a:solidFill>
              <a:effectLst/>
              <a:latin typeface="Speak Pro" panose="020B0504020101020102" pitchFamily="34" charset="0"/>
              <a:ea typeface="Calibri" panose="020F0502020204030204" pitchFamily="34" charset="0"/>
              <a:cs typeface="Times New Roman" panose="02020603050405020304" pitchFamily="18" charset="0"/>
            </a:endParaRPr>
          </a:p>
          <a:p>
            <a:pPr marL="800100" lvl="1" indent="-342900">
              <a:lnSpc>
                <a:spcPct val="120000"/>
              </a:lnSpc>
              <a:spcBef>
                <a:spcPts val="1680"/>
              </a:spcBef>
              <a:spcAft>
                <a:spcPts val="480"/>
              </a:spcAft>
              <a:buFont typeface="Symbol" panose="05050102010706020507" pitchFamily="18" charset="2"/>
              <a:buChar char=""/>
            </a:pPr>
            <a:r>
              <a:rPr lang="en-CA" sz="2200" b="1" i="1" dirty="0">
                <a:solidFill>
                  <a:schemeClr val="bg1"/>
                </a:solidFill>
                <a:effectLst/>
                <a:latin typeface="Speak Pro" panose="020B0504020101020102" pitchFamily="34" charset="0"/>
                <a:ea typeface="Times New Roman" panose="02020603050405020304" pitchFamily="18" charset="0"/>
                <a:cs typeface="Times New Roman" panose="02020603050405020304" pitchFamily="18" charset="0"/>
              </a:rPr>
              <a:t>Shift to a mindset of Authenticity</a:t>
            </a:r>
            <a:endParaRPr lang="en-CA" sz="2200" dirty="0">
              <a:solidFill>
                <a:schemeClr val="bg1"/>
              </a:solidFill>
              <a:effectLst/>
              <a:latin typeface="Speak Pro" panose="020B0504020101020102" pitchFamily="34" charset="0"/>
              <a:ea typeface="Calibri" panose="020F0502020204030204" pitchFamily="34" charset="0"/>
              <a:cs typeface="Times New Roman" panose="02020603050405020304" pitchFamily="18" charset="0"/>
            </a:endParaRPr>
          </a:p>
          <a:p>
            <a:pPr marL="800100" lvl="1" indent="-342900">
              <a:lnSpc>
                <a:spcPct val="120000"/>
              </a:lnSpc>
              <a:spcBef>
                <a:spcPts val="1680"/>
              </a:spcBef>
              <a:spcAft>
                <a:spcPts val="480"/>
              </a:spcAft>
              <a:buFont typeface="Symbol" panose="05050102010706020507" pitchFamily="18" charset="2"/>
              <a:buChar char=""/>
            </a:pPr>
            <a:r>
              <a:rPr lang="en-CA" sz="2200" b="1" i="1" dirty="0">
                <a:solidFill>
                  <a:schemeClr val="bg1"/>
                </a:solidFill>
                <a:effectLst/>
                <a:latin typeface="Speak Pro" panose="020B0504020101020102" pitchFamily="34" charset="0"/>
                <a:ea typeface="Times New Roman" panose="02020603050405020304" pitchFamily="18" charset="0"/>
                <a:cs typeface="Times New Roman" panose="02020603050405020304" pitchFamily="18" charset="0"/>
              </a:rPr>
              <a:t>Lead the conversation with a plan, and authority</a:t>
            </a:r>
            <a:endParaRPr lang="en-CA" sz="2200" dirty="0">
              <a:solidFill>
                <a:schemeClr val="bg1"/>
              </a:solidFill>
              <a:effectLst/>
              <a:latin typeface="Speak Pro" panose="020B0504020101020102" pitchFamily="34" charset="0"/>
              <a:ea typeface="Calibri" panose="020F0502020204030204" pitchFamily="34" charset="0"/>
              <a:cs typeface="Times New Roman" panose="02020603050405020304" pitchFamily="18" charset="0"/>
            </a:endParaRPr>
          </a:p>
          <a:p>
            <a:pPr marL="800100" lvl="1" indent="-342900">
              <a:lnSpc>
                <a:spcPct val="120000"/>
              </a:lnSpc>
              <a:spcBef>
                <a:spcPts val="1680"/>
              </a:spcBef>
              <a:spcAft>
                <a:spcPts val="480"/>
              </a:spcAft>
              <a:buFont typeface="Symbol" panose="05050102010706020507" pitchFamily="18" charset="2"/>
              <a:buChar char=""/>
            </a:pPr>
            <a:r>
              <a:rPr lang="en-CA" sz="2200" b="1" i="1" dirty="0">
                <a:solidFill>
                  <a:schemeClr val="bg1"/>
                </a:solidFill>
                <a:effectLst/>
                <a:latin typeface="Speak Pro" panose="020B0504020101020102" pitchFamily="34" charset="0"/>
                <a:ea typeface="Times New Roman" panose="02020603050405020304" pitchFamily="18" charset="0"/>
                <a:cs typeface="Times New Roman" panose="02020603050405020304" pitchFamily="18" charset="0"/>
              </a:rPr>
              <a:t>Build decisive momentum</a:t>
            </a:r>
            <a:endParaRPr lang="en-CA" sz="2200" dirty="0">
              <a:solidFill>
                <a:schemeClr val="bg1"/>
              </a:solidFill>
              <a:effectLst/>
              <a:latin typeface="Speak Pro" panose="020B0504020101020102" pitchFamily="34" charset="0"/>
              <a:ea typeface="Calibri" panose="020F0502020204030204" pitchFamily="34" charset="0"/>
              <a:cs typeface="Times New Roman" panose="02020603050405020304" pitchFamily="18" charset="0"/>
            </a:endParaRPr>
          </a:p>
          <a:p>
            <a:pPr marL="800100" lvl="1" indent="-342900">
              <a:lnSpc>
                <a:spcPct val="120000"/>
              </a:lnSpc>
              <a:spcBef>
                <a:spcPts val="1680"/>
              </a:spcBef>
              <a:spcAft>
                <a:spcPts val="480"/>
              </a:spcAft>
              <a:buFont typeface="Symbol" panose="05050102010706020507" pitchFamily="18" charset="2"/>
              <a:buChar char=""/>
            </a:pPr>
            <a:r>
              <a:rPr lang="en-CA" sz="2200" b="1" i="1" dirty="0">
                <a:solidFill>
                  <a:schemeClr val="bg1"/>
                </a:solidFill>
                <a:effectLst/>
                <a:latin typeface="Speak Pro" panose="020B0504020101020102" pitchFamily="34" charset="0"/>
                <a:ea typeface="Times New Roman" panose="02020603050405020304" pitchFamily="18" charset="0"/>
                <a:cs typeface="Times New Roman" panose="02020603050405020304" pitchFamily="18" charset="0"/>
              </a:rPr>
              <a:t>Leverage insights through questioning</a:t>
            </a:r>
            <a:endParaRPr lang="en-CA" sz="2200" dirty="0">
              <a:solidFill>
                <a:schemeClr val="bg1"/>
              </a:solidFill>
              <a:effectLst/>
              <a:latin typeface="Speak Pro" panose="020B0504020101020102" pitchFamily="34" charset="0"/>
              <a:ea typeface="Calibri" panose="020F0502020204030204" pitchFamily="34" charset="0"/>
              <a:cs typeface="Times New Roman" panose="02020603050405020304" pitchFamily="18" charset="0"/>
            </a:endParaRPr>
          </a:p>
          <a:p>
            <a:pPr marL="800100" lvl="1" indent="-342900">
              <a:lnSpc>
                <a:spcPct val="120000"/>
              </a:lnSpc>
              <a:spcBef>
                <a:spcPts val="1680"/>
              </a:spcBef>
              <a:spcAft>
                <a:spcPts val="480"/>
              </a:spcAft>
              <a:buFont typeface="Symbol" panose="05050102010706020507" pitchFamily="18" charset="2"/>
              <a:buChar char=""/>
            </a:pPr>
            <a:r>
              <a:rPr lang="en-CA" sz="2200" b="1" i="1" dirty="0">
                <a:solidFill>
                  <a:schemeClr val="bg1"/>
                </a:solidFill>
                <a:effectLst/>
                <a:latin typeface="Speak Pro" panose="020B0504020101020102" pitchFamily="34" charset="0"/>
                <a:ea typeface="Times New Roman" panose="02020603050405020304" pitchFamily="18" charset="0"/>
                <a:cs typeface="Times New Roman" panose="02020603050405020304" pitchFamily="18" charset="0"/>
              </a:rPr>
              <a:t>Understand why buys “buy” or don’t</a:t>
            </a:r>
            <a:endParaRPr lang="en-CA" sz="2200" dirty="0">
              <a:solidFill>
                <a:schemeClr val="bg1"/>
              </a:solidFill>
              <a:effectLst/>
              <a:latin typeface="Speak Pro" panose="020B0504020101020102" pitchFamily="34" charset="0"/>
              <a:ea typeface="Calibri" panose="020F0502020204030204" pitchFamily="34" charset="0"/>
              <a:cs typeface="Times New Roman" panose="02020603050405020304" pitchFamily="18" charset="0"/>
            </a:endParaRPr>
          </a:p>
          <a:p>
            <a:pPr marL="800100" lvl="1" indent="-342900">
              <a:lnSpc>
                <a:spcPct val="120000"/>
              </a:lnSpc>
              <a:spcBef>
                <a:spcPts val="1680"/>
              </a:spcBef>
              <a:spcAft>
                <a:spcPts val="480"/>
              </a:spcAft>
              <a:buFont typeface="Symbol" panose="05050102010706020507" pitchFamily="18" charset="2"/>
              <a:buChar char=""/>
            </a:pPr>
            <a:r>
              <a:rPr lang="en-CA" sz="2200" b="1" i="1" dirty="0">
                <a:solidFill>
                  <a:schemeClr val="bg1"/>
                </a:solidFill>
                <a:effectLst/>
                <a:latin typeface="Speak Pro" panose="020B0504020101020102" pitchFamily="34" charset="0"/>
                <a:ea typeface="Times New Roman" panose="02020603050405020304" pitchFamily="18" charset="0"/>
                <a:cs typeface="Times New Roman" panose="02020603050405020304" pitchFamily="18" charset="0"/>
              </a:rPr>
              <a:t>Work from facts, not assumptions    </a:t>
            </a:r>
            <a:endParaRPr lang="en-CA" sz="2200" dirty="0">
              <a:solidFill>
                <a:schemeClr val="bg1"/>
              </a:solidFill>
              <a:effectLst/>
              <a:latin typeface="Speak Pro" panose="020B0504020101020102" pitchFamily="34" charset="0"/>
              <a:ea typeface="Calibri" panose="020F0502020204030204" pitchFamily="34" charset="0"/>
              <a:cs typeface="Times New Roman" panose="02020603050405020304" pitchFamily="18" charset="0"/>
            </a:endParaRPr>
          </a:p>
          <a:p>
            <a:pPr algn="ctr">
              <a:lnSpc>
                <a:spcPct val="160000"/>
              </a:lnSpc>
              <a:spcAft>
                <a:spcPts val="800"/>
              </a:spcAft>
            </a:pPr>
            <a:endParaRPr lang="en-CA" sz="22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p>
            <a:pPr marL="800100" lvl="1" indent="-342900">
              <a:lnSpc>
                <a:spcPct val="160000"/>
              </a:lnSpc>
              <a:spcAft>
                <a:spcPts val="600"/>
              </a:spcAft>
              <a:buFont typeface="Wingdings" panose="05000000000000000000" pitchFamily="2" charset="2"/>
              <a:buChar char="q"/>
            </a:pPr>
            <a:endParaRPr lang="en-US" sz="2200" b="1" i="0" dirty="0">
              <a:solidFill>
                <a:schemeClr val="bg1"/>
              </a:solidFill>
              <a:effectLst/>
            </a:endParaRPr>
          </a:p>
          <a:p>
            <a:pPr marL="342900" indent="-342900">
              <a:spcAft>
                <a:spcPts val="600"/>
              </a:spcAft>
              <a:buFont typeface="Calibri" panose="020F0502020204030204" pitchFamily="34" charset="0"/>
              <a:buAutoNum type="arabicPeriod"/>
            </a:pPr>
            <a:endParaRPr lang="en-US" b="0" i="0" dirty="0">
              <a:solidFill>
                <a:schemeClr val="bg1"/>
              </a:solidFill>
              <a:effectLst/>
            </a:endParaRPr>
          </a:p>
        </p:txBody>
      </p:sp>
      <p:sp>
        <p:nvSpPr>
          <p:cNvPr id="89" name="Rectangle 88">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extBox 1">
            <a:extLst>
              <a:ext uri="{FF2B5EF4-FFF2-40B4-BE49-F238E27FC236}">
                <a16:creationId xmlns:a16="http://schemas.microsoft.com/office/drawing/2014/main" id="{65CDEA35-3B5D-AE43-DA49-445EA81B4509}"/>
              </a:ext>
            </a:extLst>
          </p:cNvPr>
          <p:cNvSpPr txBox="1"/>
          <p:nvPr/>
        </p:nvSpPr>
        <p:spPr>
          <a:xfrm>
            <a:off x="1031508" y="1549968"/>
            <a:ext cx="6192982" cy="374783"/>
          </a:xfrm>
          <a:prstGeom prst="rect">
            <a:avLst/>
          </a:prstGeom>
          <a:noFill/>
        </p:spPr>
        <p:txBody>
          <a:bodyPr wrap="square">
            <a:spAutoFit/>
          </a:bodyPr>
          <a:lstStyle/>
          <a:p>
            <a:pPr>
              <a:lnSpc>
                <a:spcPct val="107000"/>
              </a:lnSpc>
              <a:spcBef>
                <a:spcPts val="1680"/>
              </a:spcBef>
              <a:spcAft>
                <a:spcPts val="480"/>
              </a:spcAft>
            </a:pPr>
            <a:r>
              <a:rPr lang="en-CA" sz="1800" b="1" spc="300" dirty="0">
                <a:solidFill>
                  <a:schemeClr val="accent1">
                    <a:lumMod val="40000"/>
                    <a:lumOff val="60000"/>
                  </a:schemeClr>
                </a:solidFill>
                <a:effectLst/>
                <a:latin typeface="Abadi" panose="020B0604020104020204" pitchFamily="34" charset="0"/>
                <a:ea typeface="Times New Roman" panose="02020603050405020304" pitchFamily="18" charset="0"/>
                <a:cs typeface="Times New Roman" panose="02020603050405020304" pitchFamily="18" charset="0"/>
              </a:rPr>
              <a:t>CONSULTATIVE </a:t>
            </a:r>
            <a:r>
              <a:rPr lang="en-CA" b="1" spc="300" dirty="0">
                <a:solidFill>
                  <a:schemeClr val="accent1">
                    <a:lumMod val="40000"/>
                    <a:lumOff val="60000"/>
                  </a:schemeClr>
                </a:solidFill>
                <a:latin typeface="Abadi" panose="020B0604020104020204" pitchFamily="34" charset="0"/>
                <a:ea typeface="Times New Roman" panose="02020603050405020304" pitchFamily="18" charset="0"/>
                <a:cs typeface="Times New Roman" panose="02020603050405020304" pitchFamily="18" charset="0"/>
              </a:rPr>
              <a:t>SKILLS &amp; TECHNIQUES</a:t>
            </a:r>
            <a:endParaRPr lang="en-CA" sz="1800" spc="300" dirty="0">
              <a:solidFill>
                <a:schemeClr val="accent1">
                  <a:lumMod val="40000"/>
                  <a:lumOff val="60000"/>
                </a:schemeClr>
              </a:solidFill>
              <a:effectLst/>
              <a:latin typeface="Abadi" panose="020B0604020104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82616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416A0E3C-60E6-4F39-BC55-5F7C224E1F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83" name="Straight Connector 82">
            <a:extLst>
              <a:ext uri="{FF2B5EF4-FFF2-40B4-BE49-F238E27FC236}">
                <a16:creationId xmlns:a16="http://schemas.microsoft.com/office/drawing/2014/main" id="{C5025DAC-8B93-4160-B017-3A274A5828C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85" name="Rectangle 84">
            <a:extLst>
              <a:ext uri="{FF2B5EF4-FFF2-40B4-BE49-F238E27FC236}">
                <a16:creationId xmlns:a16="http://schemas.microsoft.com/office/drawing/2014/main" id="{B0E58038-8ACE-4AD9-B404-25C603550D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92399D04-7643-4924-8851-817C55CDF3B9}"/>
              </a:ext>
            </a:extLst>
          </p:cNvPr>
          <p:cNvPicPr>
            <a:picLocks noChangeAspect="1"/>
          </p:cNvPicPr>
          <p:nvPr/>
        </p:nvPicPr>
        <p:blipFill rotWithShape="1">
          <a:blip r:embed="rId3">
            <a:alphaModFix amt="35000"/>
          </a:blip>
          <a:srcRect l="1138" r="7424" b="1"/>
          <a:stretch/>
        </p:blipFill>
        <p:spPr>
          <a:xfrm>
            <a:off x="-3155" y="0"/>
            <a:ext cx="12191980" cy="6857990"/>
          </a:xfrm>
          <a:prstGeom prst="rect">
            <a:avLst/>
          </a:prstGeom>
        </p:spPr>
      </p:pic>
      <p:sp>
        <p:nvSpPr>
          <p:cNvPr id="26" name="TextBox 25">
            <a:extLst>
              <a:ext uri="{FF2B5EF4-FFF2-40B4-BE49-F238E27FC236}">
                <a16:creationId xmlns:a16="http://schemas.microsoft.com/office/drawing/2014/main" id="{F9A50554-D996-403F-A35A-5C7B9EAACE71}"/>
              </a:ext>
            </a:extLst>
          </p:cNvPr>
          <p:cNvSpPr txBox="1"/>
          <p:nvPr/>
        </p:nvSpPr>
        <p:spPr>
          <a:xfrm>
            <a:off x="1097280" y="286603"/>
            <a:ext cx="10058400" cy="1450757"/>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600" spc="-50" dirty="0">
                <a:solidFill>
                  <a:schemeClr val="bg1"/>
                </a:solidFill>
                <a:latin typeface="Abadi" panose="020B0604020104020204" pitchFamily="34" charset="0"/>
                <a:ea typeface="+mj-ea"/>
                <a:cs typeface="+mj-cs"/>
              </a:rPr>
              <a:t>THE CONSULTATIVE APPROACH TO CLIENT CARE</a:t>
            </a:r>
          </a:p>
        </p:txBody>
      </p:sp>
      <p:cxnSp>
        <p:nvCxnSpPr>
          <p:cNvPr id="87" name="Straight Connector 86">
            <a:extLst>
              <a:ext uri="{FF2B5EF4-FFF2-40B4-BE49-F238E27FC236}">
                <a16:creationId xmlns:a16="http://schemas.microsoft.com/office/drawing/2014/main" id="{38A34772-9011-42B5-AA63-FD6DEC92EE7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3532" y="1910746"/>
            <a:ext cx="99669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82BCDE19-2810-4337-9C49-8589C42176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extBox 1">
            <a:extLst>
              <a:ext uri="{FF2B5EF4-FFF2-40B4-BE49-F238E27FC236}">
                <a16:creationId xmlns:a16="http://schemas.microsoft.com/office/drawing/2014/main" id="{65CDEA35-3B5D-AE43-DA49-445EA81B4509}"/>
              </a:ext>
            </a:extLst>
          </p:cNvPr>
          <p:cNvSpPr txBox="1"/>
          <p:nvPr/>
        </p:nvSpPr>
        <p:spPr>
          <a:xfrm>
            <a:off x="5333039" y="2929940"/>
            <a:ext cx="1687946" cy="531684"/>
          </a:xfrm>
          <a:prstGeom prst="rect">
            <a:avLst/>
          </a:prstGeom>
          <a:noFill/>
        </p:spPr>
        <p:txBody>
          <a:bodyPr wrap="square">
            <a:spAutoFit/>
          </a:bodyPr>
          <a:lstStyle/>
          <a:p>
            <a:pPr algn="ctr">
              <a:lnSpc>
                <a:spcPct val="107000"/>
              </a:lnSpc>
              <a:spcBef>
                <a:spcPts val="1680"/>
              </a:spcBef>
              <a:spcAft>
                <a:spcPts val="480"/>
              </a:spcAft>
            </a:pPr>
            <a:r>
              <a:rPr lang="en-US" sz="2800" spc="300" dirty="0">
                <a:solidFill>
                  <a:schemeClr val="accent1">
                    <a:lumMod val="60000"/>
                    <a:lumOff val="40000"/>
                  </a:schemeClr>
                </a:solidFill>
                <a:effectLst/>
                <a:latin typeface="Abadi" panose="020B0604020104020204" pitchFamily="34" charset="0"/>
                <a:ea typeface="Calibri" panose="020F0502020204030204" pitchFamily="34" charset="0"/>
                <a:cs typeface="Times New Roman" panose="02020603050405020304" pitchFamily="18" charset="0"/>
              </a:rPr>
              <a:t>Q &amp; A</a:t>
            </a:r>
            <a:endParaRPr lang="en-CA" sz="2800" spc="300" dirty="0">
              <a:solidFill>
                <a:schemeClr val="accent1">
                  <a:lumMod val="60000"/>
                  <a:lumOff val="40000"/>
                </a:schemeClr>
              </a:solidFill>
              <a:effectLst/>
              <a:latin typeface="Abadi" panose="020B060402010402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BBF045CC-9B49-C587-0E64-EA0E648DB8C5}"/>
              </a:ext>
            </a:extLst>
          </p:cNvPr>
          <p:cNvSpPr txBox="1"/>
          <p:nvPr/>
        </p:nvSpPr>
        <p:spPr>
          <a:xfrm>
            <a:off x="4223327" y="4133686"/>
            <a:ext cx="4144818" cy="531684"/>
          </a:xfrm>
          <a:prstGeom prst="rect">
            <a:avLst/>
          </a:prstGeom>
          <a:noFill/>
        </p:spPr>
        <p:txBody>
          <a:bodyPr wrap="square">
            <a:spAutoFit/>
          </a:bodyPr>
          <a:lstStyle/>
          <a:p>
            <a:pPr algn="ctr">
              <a:lnSpc>
                <a:spcPct val="107000"/>
              </a:lnSpc>
              <a:spcBef>
                <a:spcPts val="1680"/>
              </a:spcBef>
              <a:spcAft>
                <a:spcPts val="480"/>
              </a:spcAft>
            </a:pPr>
            <a:r>
              <a:rPr lang="en-US" sz="2800" spc="300" dirty="0">
                <a:solidFill>
                  <a:schemeClr val="accent1">
                    <a:lumMod val="60000"/>
                    <a:lumOff val="40000"/>
                  </a:schemeClr>
                </a:solidFill>
                <a:effectLst/>
                <a:latin typeface="Abadi" panose="020B0604020104020204" pitchFamily="34" charset="0"/>
                <a:ea typeface="Calibri" panose="020F0502020204030204" pitchFamily="34" charset="0"/>
                <a:cs typeface="Times New Roman" panose="02020603050405020304" pitchFamily="18" charset="0"/>
              </a:rPr>
              <a:t>Sample Experiences </a:t>
            </a:r>
            <a:endParaRPr lang="en-CA" sz="2800" spc="300" dirty="0">
              <a:solidFill>
                <a:schemeClr val="accent1">
                  <a:lumMod val="60000"/>
                  <a:lumOff val="40000"/>
                </a:schemeClr>
              </a:solidFill>
              <a:effectLst/>
              <a:latin typeface="Abadi" panose="020B0604020104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37604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9" name="Rectangle 17">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9">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22650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21">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2">
            <a:extLst>
              <a:ext uri="{FF2B5EF4-FFF2-40B4-BE49-F238E27FC236}">
                <a16:creationId xmlns:a16="http://schemas.microsoft.com/office/drawing/2014/main" id="{BBDEE092-FB46-434F-B1D6-4ACFCD51134F}"/>
              </a:ext>
            </a:extLst>
          </p:cNvPr>
          <p:cNvSpPr txBox="1">
            <a:spLocks/>
          </p:cNvSpPr>
          <p:nvPr/>
        </p:nvSpPr>
        <p:spPr>
          <a:xfrm>
            <a:off x="721811" y="343652"/>
            <a:ext cx="10748376" cy="10148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r>
              <a:rPr lang="en-US" sz="3600" spc="300" dirty="0">
                <a:solidFill>
                  <a:schemeClr val="bg1"/>
                </a:solidFill>
                <a:latin typeface="Abadi" panose="020B0604020104020204" pitchFamily="34" charset="0"/>
              </a:rPr>
              <a:t>SEO / DIGITAL MARKETING ACHIEVEMENTS</a:t>
            </a:r>
          </a:p>
        </p:txBody>
      </p:sp>
      <p:cxnSp>
        <p:nvCxnSpPr>
          <p:cNvPr id="32" name="Straight Connector 23">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6942" y="1466833"/>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29A556F-7A49-46B7-A1C2-C0280C895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5" name="Picture 14" descr="Table&#10;&#10;Description automatically generated">
            <a:extLst>
              <a:ext uri="{FF2B5EF4-FFF2-40B4-BE49-F238E27FC236}">
                <a16:creationId xmlns:a16="http://schemas.microsoft.com/office/drawing/2014/main" id="{39A6A2D2-65F6-4347-9559-579DFE8303D3}"/>
              </a:ext>
            </a:extLst>
          </p:cNvPr>
          <p:cNvPicPr>
            <a:picLocks noChangeAspect="1"/>
          </p:cNvPicPr>
          <p:nvPr/>
        </p:nvPicPr>
        <p:blipFill rotWithShape="1">
          <a:blip r:embed="rId3"/>
          <a:srcRect l="5046" r="588"/>
          <a:stretch/>
        </p:blipFill>
        <p:spPr>
          <a:xfrm>
            <a:off x="580692" y="3713399"/>
            <a:ext cx="5148000" cy="2154344"/>
          </a:xfrm>
          <a:prstGeom prst="rect">
            <a:avLst/>
          </a:prstGeom>
          <a:ln>
            <a:solidFill>
              <a:schemeClr val="bg1">
                <a:lumMod val="85000"/>
              </a:schemeClr>
            </a:solidFill>
          </a:ln>
        </p:spPr>
      </p:pic>
      <p:pic>
        <p:nvPicPr>
          <p:cNvPr id="16" name="Picture 15" descr="Graphical user interface, text, application&#10;&#10;Description automatically generated">
            <a:extLst>
              <a:ext uri="{FF2B5EF4-FFF2-40B4-BE49-F238E27FC236}">
                <a16:creationId xmlns:a16="http://schemas.microsoft.com/office/drawing/2014/main" id="{B63C16B1-5BAC-40DC-AB9F-D38DF96F87A0}"/>
              </a:ext>
            </a:extLst>
          </p:cNvPr>
          <p:cNvPicPr>
            <a:picLocks noChangeAspect="1"/>
          </p:cNvPicPr>
          <p:nvPr/>
        </p:nvPicPr>
        <p:blipFill rotWithShape="1">
          <a:blip r:embed="rId4"/>
          <a:srcRect l="1951" t="10011" r="2269" b="16919"/>
          <a:stretch/>
        </p:blipFill>
        <p:spPr>
          <a:xfrm>
            <a:off x="580692" y="2619265"/>
            <a:ext cx="5148000" cy="1029627"/>
          </a:xfrm>
          <a:prstGeom prst="rect">
            <a:avLst/>
          </a:prstGeom>
          <a:ln>
            <a:solidFill>
              <a:schemeClr val="bg1">
                <a:lumMod val="75000"/>
              </a:schemeClr>
            </a:solidFill>
          </a:ln>
        </p:spPr>
      </p:pic>
      <p:pic>
        <p:nvPicPr>
          <p:cNvPr id="17" name="Picture 16">
            <a:extLst>
              <a:ext uri="{FF2B5EF4-FFF2-40B4-BE49-F238E27FC236}">
                <a16:creationId xmlns:a16="http://schemas.microsoft.com/office/drawing/2014/main" id="{A0211D50-216F-4043-8BD6-BDCD3B24070D}"/>
              </a:ext>
            </a:extLst>
          </p:cNvPr>
          <p:cNvPicPr>
            <a:picLocks noChangeAspect="1"/>
          </p:cNvPicPr>
          <p:nvPr/>
        </p:nvPicPr>
        <p:blipFill rotWithShape="1">
          <a:blip r:embed="rId5"/>
          <a:srcRect l="2249" r="3645"/>
          <a:stretch/>
        </p:blipFill>
        <p:spPr>
          <a:xfrm>
            <a:off x="5859359" y="2619265"/>
            <a:ext cx="5683713" cy="3248478"/>
          </a:xfrm>
          <a:prstGeom prst="rect">
            <a:avLst/>
          </a:prstGeom>
          <a:ln>
            <a:solidFill>
              <a:schemeClr val="bg1">
                <a:lumMod val="75000"/>
              </a:schemeClr>
            </a:solidFill>
          </a:ln>
        </p:spPr>
      </p:pic>
      <p:sp>
        <p:nvSpPr>
          <p:cNvPr id="2" name="TextBox 1">
            <a:extLst>
              <a:ext uri="{FF2B5EF4-FFF2-40B4-BE49-F238E27FC236}">
                <a16:creationId xmlns:a16="http://schemas.microsoft.com/office/drawing/2014/main" id="{C61F0CF0-98DE-59CC-8CA4-7606C67A00D3}"/>
              </a:ext>
            </a:extLst>
          </p:cNvPr>
          <p:cNvSpPr txBox="1"/>
          <p:nvPr/>
        </p:nvSpPr>
        <p:spPr>
          <a:xfrm>
            <a:off x="2174047" y="1875673"/>
            <a:ext cx="5240788" cy="369332"/>
          </a:xfrm>
          <a:prstGeom prst="rect">
            <a:avLst/>
          </a:prstGeom>
          <a:noFill/>
        </p:spPr>
        <p:txBody>
          <a:bodyPr wrap="square" rtlCol="0">
            <a:spAutoFit/>
          </a:bodyPr>
          <a:lstStyle/>
          <a:p>
            <a:pPr algn="ctr"/>
            <a:r>
              <a:rPr lang="en-CA" b="1" dirty="0">
                <a:solidFill>
                  <a:srgbClr val="FFFF00"/>
                </a:solidFill>
              </a:rPr>
              <a:t>Update</a:t>
            </a:r>
          </a:p>
        </p:txBody>
      </p:sp>
      <p:sp>
        <p:nvSpPr>
          <p:cNvPr id="3" name="Oval 2">
            <a:extLst>
              <a:ext uri="{FF2B5EF4-FFF2-40B4-BE49-F238E27FC236}">
                <a16:creationId xmlns:a16="http://schemas.microsoft.com/office/drawing/2014/main" id="{0A162743-3601-79D7-3644-D8EDD28A8AD6}"/>
              </a:ext>
            </a:extLst>
          </p:cNvPr>
          <p:cNvSpPr/>
          <p:nvPr/>
        </p:nvSpPr>
        <p:spPr>
          <a:xfrm>
            <a:off x="360052" y="2157536"/>
            <a:ext cx="5683713" cy="40274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254707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9" name="Rectangle 17">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9">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22650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21">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2">
            <a:extLst>
              <a:ext uri="{FF2B5EF4-FFF2-40B4-BE49-F238E27FC236}">
                <a16:creationId xmlns:a16="http://schemas.microsoft.com/office/drawing/2014/main" id="{BBDEE092-FB46-434F-B1D6-4ACFCD51134F}"/>
              </a:ext>
            </a:extLst>
          </p:cNvPr>
          <p:cNvSpPr txBox="1">
            <a:spLocks/>
          </p:cNvSpPr>
          <p:nvPr/>
        </p:nvSpPr>
        <p:spPr>
          <a:xfrm>
            <a:off x="721811" y="343652"/>
            <a:ext cx="10748376" cy="10148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r>
              <a:rPr lang="en-US" sz="3600" spc="300" dirty="0">
                <a:solidFill>
                  <a:schemeClr val="bg1"/>
                </a:solidFill>
                <a:latin typeface="Abadi" panose="020B0604020104020204" pitchFamily="34" charset="0"/>
              </a:rPr>
              <a:t>SEO / DIGITAL MARKETING ACHIEVEMENTS</a:t>
            </a:r>
          </a:p>
        </p:txBody>
      </p:sp>
      <p:cxnSp>
        <p:nvCxnSpPr>
          <p:cNvPr id="32" name="Straight Connector 23">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6942" y="1466833"/>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29A556F-7A49-46B7-A1C2-C0280C895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3" name="Picture 12" descr="Chart&#10;&#10;Description automatically generated">
            <a:extLst>
              <a:ext uri="{FF2B5EF4-FFF2-40B4-BE49-F238E27FC236}">
                <a16:creationId xmlns:a16="http://schemas.microsoft.com/office/drawing/2014/main" id="{FA8AFC63-3615-44A9-A50C-EC1750E47E18}"/>
              </a:ext>
            </a:extLst>
          </p:cNvPr>
          <p:cNvPicPr>
            <a:picLocks noChangeAspect="1"/>
          </p:cNvPicPr>
          <p:nvPr/>
        </p:nvPicPr>
        <p:blipFill>
          <a:blip r:embed="rId3"/>
          <a:stretch>
            <a:fillRect/>
          </a:stretch>
        </p:blipFill>
        <p:spPr>
          <a:xfrm>
            <a:off x="1237571" y="2508627"/>
            <a:ext cx="9716856" cy="3648584"/>
          </a:xfrm>
          <a:prstGeom prst="rect">
            <a:avLst/>
          </a:prstGeom>
        </p:spPr>
      </p:pic>
      <p:sp>
        <p:nvSpPr>
          <p:cNvPr id="2" name="Oval 1">
            <a:extLst>
              <a:ext uri="{FF2B5EF4-FFF2-40B4-BE49-F238E27FC236}">
                <a16:creationId xmlns:a16="http://schemas.microsoft.com/office/drawing/2014/main" id="{5947D856-801A-B9EF-546E-4A15397F28C7}"/>
              </a:ext>
            </a:extLst>
          </p:cNvPr>
          <p:cNvSpPr/>
          <p:nvPr/>
        </p:nvSpPr>
        <p:spPr>
          <a:xfrm>
            <a:off x="875489" y="2003899"/>
            <a:ext cx="10397053" cy="439690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3" name="TextBox 2">
            <a:extLst>
              <a:ext uri="{FF2B5EF4-FFF2-40B4-BE49-F238E27FC236}">
                <a16:creationId xmlns:a16="http://schemas.microsoft.com/office/drawing/2014/main" id="{172D53BD-66C7-2F69-C025-B46D2A1F0AAE}"/>
              </a:ext>
            </a:extLst>
          </p:cNvPr>
          <p:cNvSpPr txBox="1"/>
          <p:nvPr/>
        </p:nvSpPr>
        <p:spPr>
          <a:xfrm>
            <a:off x="6259664" y="1754070"/>
            <a:ext cx="5240788" cy="369332"/>
          </a:xfrm>
          <a:prstGeom prst="rect">
            <a:avLst/>
          </a:prstGeom>
          <a:noFill/>
        </p:spPr>
        <p:txBody>
          <a:bodyPr wrap="square" rtlCol="0">
            <a:spAutoFit/>
          </a:bodyPr>
          <a:lstStyle/>
          <a:p>
            <a:pPr algn="ctr"/>
            <a:r>
              <a:rPr lang="en-CA" b="1" dirty="0">
                <a:solidFill>
                  <a:srgbClr val="FFFF00"/>
                </a:solidFill>
              </a:rPr>
              <a:t>Update</a:t>
            </a:r>
          </a:p>
        </p:txBody>
      </p:sp>
    </p:spTree>
    <p:extLst>
      <p:ext uri="{BB962C8B-B14F-4D97-AF65-F5344CB8AC3E}">
        <p14:creationId xmlns:p14="http://schemas.microsoft.com/office/powerpoint/2010/main" val="3260587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9" name="Rectangle 17">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9">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22650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21">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2">
            <a:extLst>
              <a:ext uri="{FF2B5EF4-FFF2-40B4-BE49-F238E27FC236}">
                <a16:creationId xmlns:a16="http://schemas.microsoft.com/office/drawing/2014/main" id="{BBDEE092-FB46-434F-B1D6-4ACFCD51134F}"/>
              </a:ext>
            </a:extLst>
          </p:cNvPr>
          <p:cNvSpPr txBox="1">
            <a:spLocks/>
          </p:cNvSpPr>
          <p:nvPr/>
        </p:nvSpPr>
        <p:spPr>
          <a:xfrm>
            <a:off x="721811" y="343652"/>
            <a:ext cx="10748376" cy="10148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r>
              <a:rPr lang="en-US" sz="3600" spc="600" dirty="0">
                <a:solidFill>
                  <a:schemeClr val="bg1"/>
                </a:solidFill>
                <a:latin typeface="Abadi" panose="020B0604020104020204" pitchFamily="34" charset="0"/>
              </a:rPr>
              <a:t>REVIEWS &amp; TESTIMONIALS</a:t>
            </a:r>
          </a:p>
        </p:txBody>
      </p:sp>
      <p:cxnSp>
        <p:nvCxnSpPr>
          <p:cNvPr id="32" name="Straight Connector 23">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6942" y="1466833"/>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29A556F-7A49-46B7-A1C2-C0280C895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6" name="Content Placeholder 5">
            <a:extLst>
              <a:ext uri="{FF2B5EF4-FFF2-40B4-BE49-F238E27FC236}">
                <a16:creationId xmlns:a16="http://schemas.microsoft.com/office/drawing/2014/main" id="{ED643A6A-E6A2-48BE-8E63-C3AB9FFC10DF}"/>
              </a:ext>
            </a:extLst>
          </p:cNvPr>
          <p:cNvPicPr>
            <a:picLocks noGrp="1" noChangeAspect="1"/>
          </p:cNvPicPr>
          <p:nvPr>
            <p:ph idx="1"/>
          </p:nvPr>
        </p:nvPicPr>
        <p:blipFill>
          <a:blip r:embed="rId3"/>
          <a:stretch>
            <a:fillRect/>
          </a:stretch>
        </p:blipFill>
        <p:spPr>
          <a:xfrm>
            <a:off x="2480553" y="1806643"/>
            <a:ext cx="6701899" cy="4344620"/>
          </a:xfrm>
        </p:spPr>
      </p:pic>
    </p:spTree>
    <p:extLst>
      <p:ext uri="{BB962C8B-B14F-4D97-AF65-F5344CB8AC3E}">
        <p14:creationId xmlns:p14="http://schemas.microsoft.com/office/powerpoint/2010/main" val="3328836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13">
            <a:extLst>
              <a:ext uri="{FF2B5EF4-FFF2-40B4-BE49-F238E27FC236}">
                <a16:creationId xmlns:a16="http://schemas.microsoft.com/office/drawing/2014/main" id="{39E3965E-AC41-4711-9D10-E25ABB132D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28" name="Straight Connector 15">
            <a:extLst>
              <a:ext uri="{FF2B5EF4-FFF2-40B4-BE49-F238E27FC236}">
                <a16:creationId xmlns:a16="http://schemas.microsoft.com/office/drawing/2014/main" id="{1F5DC8C3-BA5F-4EED-BB9A-A14272BD82A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useBgFill="1">
        <p:nvSpPr>
          <p:cNvPr id="29" name="Rectangle 17">
            <a:extLst>
              <a:ext uri="{FF2B5EF4-FFF2-40B4-BE49-F238E27FC236}">
                <a16:creationId xmlns:a16="http://schemas.microsoft.com/office/drawing/2014/main" id="{548B4202-DCD5-4F8C-B481-743A989A9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19">
            <a:extLst>
              <a:ext uri="{FF2B5EF4-FFF2-40B4-BE49-F238E27FC236}">
                <a16:creationId xmlns:a16="http://schemas.microsoft.com/office/drawing/2014/main" id="{8EE702CF-91CE-4661-ACBF-3C8160D1B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22650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1" name="Rectangle 21">
            <a:extLst>
              <a:ext uri="{FF2B5EF4-FFF2-40B4-BE49-F238E27FC236}">
                <a16:creationId xmlns:a16="http://schemas.microsoft.com/office/drawing/2014/main" id="{C22DE4C3-F301-467F-AA92-57A8FB1523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itle 2">
            <a:extLst>
              <a:ext uri="{FF2B5EF4-FFF2-40B4-BE49-F238E27FC236}">
                <a16:creationId xmlns:a16="http://schemas.microsoft.com/office/drawing/2014/main" id="{BBDEE092-FB46-434F-B1D6-4ACFCD51134F}"/>
              </a:ext>
            </a:extLst>
          </p:cNvPr>
          <p:cNvSpPr txBox="1">
            <a:spLocks/>
          </p:cNvSpPr>
          <p:nvPr/>
        </p:nvSpPr>
        <p:spPr>
          <a:xfrm>
            <a:off x="721811" y="343652"/>
            <a:ext cx="10748376" cy="101485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600" kern="1200" spc="-50" baseline="0">
                <a:solidFill>
                  <a:schemeClr val="tx1">
                    <a:lumMod val="75000"/>
                    <a:lumOff val="25000"/>
                  </a:schemeClr>
                </a:solidFill>
                <a:latin typeface="+mj-lt"/>
                <a:ea typeface="+mj-ea"/>
                <a:cs typeface="+mj-cs"/>
              </a:defRPr>
            </a:lvl1pPr>
          </a:lstStyle>
          <a:p>
            <a:pPr>
              <a:spcAft>
                <a:spcPts val="800"/>
              </a:spcAft>
            </a:pPr>
            <a:r>
              <a:rPr lang="en-US" sz="3600" spc="600" dirty="0">
                <a:solidFill>
                  <a:schemeClr val="bg1"/>
                </a:solidFill>
                <a:latin typeface="Abadi" panose="020B0604020104020204" pitchFamily="34" charset="0"/>
              </a:rPr>
              <a:t>REVIEWS &amp; TESTIMONIALS</a:t>
            </a:r>
          </a:p>
        </p:txBody>
      </p:sp>
      <p:cxnSp>
        <p:nvCxnSpPr>
          <p:cNvPr id="32" name="Straight Connector 23">
            <a:extLst>
              <a:ext uri="{FF2B5EF4-FFF2-40B4-BE49-F238E27FC236}">
                <a16:creationId xmlns:a16="http://schemas.microsoft.com/office/drawing/2014/main" id="{F7F57F6B-E621-4E40-A34D-2FE12902AA2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6942" y="1466833"/>
            <a:ext cx="10515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29A556F-7A49-46B7-A1C2-C0280C895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6400800"/>
            <a:ext cx="12192000" cy="457200"/>
          </a:xfrm>
          <a:prstGeom prst="rect">
            <a:avLst/>
          </a:prstGeom>
          <a:solidFill>
            <a:srgbClr val="262626">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BB0A800B-70FA-F913-54DF-A8F1BF8D1C4C}"/>
              </a:ext>
            </a:extLst>
          </p:cNvPr>
          <p:cNvSpPr>
            <a:spLocks noGrp="1"/>
          </p:cNvSpPr>
          <p:nvPr>
            <p:ph idx="1"/>
          </p:nvPr>
        </p:nvSpPr>
        <p:spPr/>
        <p:txBody>
          <a:bodyPr/>
          <a:lstStyle/>
          <a:p>
            <a:endParaRPr lang="en-CA" dirty="0"/>
          </a:p>
        </p:txBody>
      </p:sp>
      <p:sp>
        <p:nvSpPr>
          <p:cNvPr id="5" name="TextBox 4">
            <a:extLst>
              <a:ext uri="{FF2B5EF4-FFF2-40B4-BE49-F238E27FC236}">
                <a16:creationId xmlns:a16="http://schemas.microsoft.com/office/drawing/2014/main" id="{BA1D0D74-5B2C-73D4-B248-A9B3E59DA172}"/>
              </a:ext>
            </a:extLst>
          </p:cNvPr>
          <p:cNvSpPr txBox="1"/>
          <p:nvPr/>
        </p:nvSpPr>
        <p:spPr>
          <a:xfrm>
            <a:off x="-257867" y="1686351"/>
            <a:ext cx="5240788" cy="369332"/>
          </a:xfrm>
          <a:prstGeom prst="rect">
            <a:avLst/>
          </a:prstGeom>
          <a:noFill/>
        </p:spPr>
        <p:txBody>
          <a:bodyPr wrap="square" rtlCol="0">
            <a:spAutoFit/>
          </a:bodyPr>
          <a:lstStyle/>
          <a:p>
            <a:pPr algn="ctr"/>
            <a:r>
              <a:rPr lang="en-CA" b="1" dirty="0">
                <a:solidFill>
                  <a:srgbClr val="FFFF00"/>
                </a:solidFill>
              </a:rPr>
              <a:t>ADD RECENT REVIEWS</a:t>
            </a:r>
          </a:p>
        </p:txBody>
      </p:sp>
    </p:spTree>
    <p:extLst>
      <p:ext uri="{BB962C8B-B14F-4D97-AF65-F5344CB8AC3E}">
        <p14:creationId xmlns:p14="http://schemas.microsoft.com/office/powerpoint/2010/main" val="1748561451"/>
      </p:ext>
    </p:extLst>
  </p:cSld>
  <p:clrMapOvr>
    <a:masterClrMapping/>
  </p:clrMapOvr>
</p:sld>
</file>

<file path=ppt/theme/theme1.xml><?xml version="1.0" encoding="utf-8"?>
<a:theme xmlns:a="http://schemas.openxmlformats.org/drawingml/2006/main" name="RetrospectVTI">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Georgia Pro Cond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Speak Pro"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themeOverride>
</file>

<file path=ppt/theme/themeOverride2.xml><?xml version="1.0" encoding="utf-8"?>
<a:themeOverride xmlns:a="http://schemas.openxmlformats.org/drawingml/2006/main">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themeOverride>
</file>

<file path=docProps/app.xml><?xml version="1.0" encoding="utf-8"?>
<Properties xmlns="http://schemas.openxmlformats.org/officeDocument/2006/extended-properties" xmlns:vt="http://schemas.openxmlformats.org/officeDocument/2006/docPropsVTypes">
  <Template/>
  <TotalTime>7890</TotalTime>
  <Words>2699</Words>
  <Application>Microsoft Office PowerPoint</Application>
  <PresentationFormat>Widescreen</PresentationFormat>
  <Paragraphs>494</Paragraphs>
  <Slides>59</Slides>
  <Notes>57</Notes>
  <HiddenSlides>0</HiddenSlides>
  <MMClips>0</MMClips>
  <ScaleCrop>false</ScaleCrop>
  <HeadingPairs>
    <vt:vector size="6" baseType="variant">
      <vt:variant>
        <vt:lpstr>Fonts Used</vt:lpstr>
      </vt:variant>
      <vt:variant>
        <vt:i4>21</vt:i4>
      </vt:variant>
      <vt:variant>
        <vt:lpstr>Theme</vt:lpstr>
      </vt:variant>
      <vt:variant>
        <vt:i4>1</vt:i4>
      </vt:variant>
      <vt:variant>
        <vt:lpstr>Slide Titles</vt:lpstr>
      </vt:variant>
      <vt:variant>
        <vt:i4>59</vt:i4>
      </vt:variant>
    </vt:vector>
  </HeadingPairs>
  <TitlesOfParts>
    <vt:vector size="81" baseType="lpstr">
      <vt:lpstr>Malgun Gothic Semilight</vt:lpstr>
      <vt:lpstr>Yu Gothic Medium</vt:lpstr>
      <vt:lpstr>Abadi</vt:lpstr>
      <vt:lpstr>Abadi Extra Light</vt:lpstr>
      <vt:lpstr>Arial</vt:lpstr>
      <vt:lpstr>Arial Nova</vt:lpstr>
      <vt:lpstr>Arial Nova Light</vt:lpstr>
      <vt:lpstr>Calibri</vt:lpstr>
      <vt:lpstr>Candara</vt:lpstr>
      <vt:lpstr>Constantia</vt:lpstr>
      <vt:lpstr>Courier New</vt:lpstr>
      <vt:lpstr>Engravers MT</vt:lpstr>
      <vt:lpstr>Georgia Pro Cond Light</vt:lpstr>
      <vt:lpstr>Goudy Old Style</vt:lpstr>
      <vt:lpstr>Lora</vt:lpstr>
      <vt:lpstr>Monotype Corsiva</vt:lpstr>
      <vt:lpstr>Source Sans Pro</vt:lpstr>
      <vt:lpstr>Source Sans Pro SemiBold</vt:lpstr>
      <vt:lpstr>Speak Pro</vt:lpstr>
      <vt:lpstr>Symbol</vt:lpstr>
      <vt:lpstr>Wingdings</vt:lpstr>
      <vt:lpstr>RetrospectVTI</vt:lpstr>
      <vt:lpstr>THE EXCEPTIONAL CLIENT EXPERIENCE</vt:lpstr>
      <vt:lpstr>BECOMING PRESENT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 Exceptional Experience”</vt:lpstr>
      <vt:lpstr>“Exceptional Experience”</vt:lpstr>
      <vt:lpstr>“Exceptional Experience” Webster’s Dictionary:  Not normal, more than ordinary</vt:lpstr>
      <vt:lpstr>PowerPoint Presentation</vt:lpstr>
      <vt:lpstr>THE RITZ-CARLTON EXPERIENCE</vt:lpstr>
      <vt:lpstr>PowerPoint Presentation</vt:lpstr>
      <vt:lpstr>“EMOTION BASED SELLING REALIGNS THE CLIENT/BROKER RELATIONSHIP” - CHUBB Insurance</vt:lpstr>
      <vt:lpstr>PowerPoint Presentation</vt:lpstr>
      <vt:lpstr>“EMOTION BASED SELLING = SUCCESS IN THE CURRENT MARKETPLACE”</vt:lpstr>
      <vt:lpstr>PowerPoint Presentation</vt:lpstr>
      <vt:lpstr>PowerPoint Presentation</vt:lpstr>
      <vt:lpstr>PowerPoint Presentation</vt:lpstr>
      <vt:lpstr>PowerPoint Presentation</vt:lpstr>
      <vt:lpstr>PowerPoint Presentation</vt:lpstr>
      <vt:lpstr>VALUE CREATION</vt:lpstr>
      <vt:lpstr>IDEAL OUTCOME</vt:lpstr>
      <vt:lpstr>PowerPoint Presentation</vt:lpstr>
      <vt:lpstr>MOVING FROM “PRODUCT” TO “CULTURE”</vt:lpstr>
      <vt:lpstr>The Exceptional Experience</vt:lpstr>
      <vt:lpstr>PowerPoint Presentation</vt:lpstr>
      <vt:lpstr>PowerPoint Presentation</vt:lpstr>
      <vt:lpstr>NURTURING AT RENEWAL</vt:lpstr>
      <vt:lpstr>NURTURING RELATIONSHIPS How can we better make a client feel like a “STAR”?</vt:lpstr>
      <vt:lpstr>PACKAGING MINDSET FOR GROWTH</vt:lpstr>
      <vt:lpstr>THE POWER OF PACKAGING</vt:lpstr>
      <vt:lpstr>PACKAGE THE CULTURE NO EXCUSES – NEVER SAY “SORRY”</vt:lpstr>
      <vt:lpstr>OUR PACKAGING UNIQUE PROCESS™</vt:lpstr>
      <vt:lpstr>OUR PACKAGING   The Reith Advantage™</vt:lpstr>
      <vt:lpstr>PACKAGING - OUR HISTORY</vt:lpstr>
      <vt:lpstr>PACKAGING YOU</vt:lpstr>
      <vt:lpstr>HAVING A PACKAGING MINDSET</vt:lpstr>
      <vt:lpstr>BE A LEADER</vt:lpstr>
      <vt:lpstr>BE A LEADER NOT A DESPERADO   Leader  &gt; Hero &gt; Trusted Advisor</vt:lpstr>
      <vt:lpstr>PowerPoint Presentation</vt:lpstr>
      <vt:lpstr>THE EXCEPTIONAL CLIENT EXPERIENCE   KEY TAKE AWAYS</vt:lpstr>
      <vt:lpstr>THE EXCEPTIONAL CLIENT EXPERIENCE</vt:lpstr>
      <vt:lpstr>PowerPoint Presentation</vt:lpstr>
      <vt:lpstr>THE CONSULTATIVE APPROACH TO CLIENT CARE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TEAM TRAINING</dc:title>
  <dc:creator>Brooke Moore</dc:creator>
  <cp:lastModifiedBy>Brooke Moore</cp:lastModifiedBy>
  <cp:revision>55</cp:revision>
  <cp:lastPrinted>2022-08-11T20:54:46Z</cp:lastPrinted>
  <dcterms:created xsi:type="dcterms:W3CDTF">2021-07-26T18:47:57Z</dcterms:created>
  <dcterms:modified xsi:type="dcterms:W3CDTF">2022-09-09T21:14:56Z</dcterms:modified>
</cp:coreProperties>
</file>